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6" r:id="rId7"/>
    <p:sldId id="264" r:id="rId8"/>
    <p:sldId id="267" r:id="rId9"/>
    <p:sldId id="268" r:id="rId10"/>
    <p:sldId id="269" r:id="rId11"/>
    <p:sldId id="270" r:id="rId12"/>
    <p:sldId id="262" r:id="rId13"/>
    <p:sldId id="274" r:id="rId14"/>
    <p:sldId id="27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4" d="100"/>
          <a:sy n="74" d="100"/>
        </p:scale>
        <p:origin x="45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07C23C-3C85-4B18-8D1F-E08E61DF3800}"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92FA6-299A-44FA-9567-945C822A0F39}" type="slidenum">
              <a:rPr lang="en-US" smtClean="0"/>
              <a:t>‹#›</a:t>
            </a:fld>
            <a:endParaRPr lang="en-US"/>
          </a:p>
        </p:txBody>
      </p:sp>
    </p:spTree>
    <p:extLst>
      <p:ext uri="{BB962C8B-B14F-4D97-AF65-F5344CB8AC3E}">
        <p14:creationId xmlns:p14="http://schemas.microsoft.com/office/powerpoint/2010/main" val="285074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7C23C-3C85-4B18-8D1F-E08E61DF3800}"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92FA6-299A-44FA-9567-945C822A0F39}" type="slidenum">
              <a:rPr lang="en-US" smtClean="0"/>
              <a:t>‹#›</a:t>
            </a:fld>
            <a:endParaRPr lang="en-US"/>
          </a:p>
        </p:txBody>
      </p:sp>
    </p:spTree>
    <p:extLst>
      <p:ext uri="{BB962C8B-B14F-4D97-AF65-F5344CB8AC3E}">
        <p14:creationId xmlns:p14="http://schemas.microsoft.com/office/powerpoint/2010/main" val="98328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7C23C-3C85-4B18-8D1F-E08E61DF3800}"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92FA6-299A-44FA-9567-945C822A0F39}" type="slidenum">
              <a:rPr lang="en-US" smtClean="0"/>
              <a:t>‹#›</a:t>
            </a:fld>
            <a:endParaRPr lang="en-US"/>
          </a:p>
        </p:txBody>
      </p:sp>
    </p:spTree>
    <p:extLst>
      <p:ext uri="{BB962C8B-B14F-4D97-AF65-F5344CB8AC3E}">
        <p14:creationId xmlns:p14="http://schemas.microsoft.com/office/powerpoint/2010/main" val="372182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7C23C-3C85-4B18-8D1F-E08E61DF3800}"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92FA6-299A-44FA-9567-945C822A0F39}" type="slidenum">
              <a:rPr lang="en-US" smtClean="0"/>
              <a:t>‹#›</a:t>
            </a:fld>
            <a:endParaRPr lang="en-US"/>
          </a:p>
        </p:txBody>
      </p:sp>
    </p:spTree>
    <p:extLst>
      <p:ext uri="{BB962C8B-B14F-4D97-AF65-F5344CB8AC3E}">
        <p14:creationId xmlns:p14="http://schemas.microsoft.com/office/powerpoint/2010/main" val="108886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07C23C-3C85-4B18-8D1F-E08E61DF3800}"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92FA6-299A-44FA-9567-945C822A0F39}" type="slidenum">
              <a:rPr lang="en-US" smtClean="0"/>
              <a:t>‹#›</a:t>
            </a:fld>
            <a:endParaRPr lang="en-US"/>
          </a:p>
        </p:txBody>
      </p:sp>
    </p:spTree>
    <p:extLst>
      <p:ext uri="{BB962C8B-B14F-4D97-AF65-F5344CB8AC3E}">
        <p14:creationId xmlns:p14="http://schemas.microsoft.com/office/powerpoint/2010/main" val="236994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07C23C-3C85-4B18-8D1F-E08E61DF3800}" type="datetimeFigureOut">
              <a:rPr lang="en-US" smtClean="0"/>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92FA6-299A-44FA-9567-945C822A0F39}" type="slidenum">
              <a:rPr lang="en-US" smtClean="0"/>
              <a:t>‹#›</a:t>
            </a:fld>
            <a:endParaRPr lang="en-US"/>
          </a:p>
        </p:txBody>
      </p:sp>
    </p:spTree>
    <p:extLst>
      <p:ext uri="{BB962C8B-B14F-4D97-AF65-F5344CB8AC3E}">
        <p14:creationId xmlns:p14="http://schemas.microsoft.com/office/powerpoint/2010/main" val="257286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07C23C-3C85-4B18-8D1F-E08E61DF3800}" type="datetimeFigureOut">
              <a:rPr lang="en-US" smtClean="0"/>
              <a:t>3/12/2017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92FA6-299A-44FA-9567-945C822A0F39}" type="slidenum">
              <a:rPr lang="en-US" smtClean="0"/>
              <a:t>‹#›</a:t>
            </a:fld>
            <a:endParaRPr lang="en-US"/>
          </a:p>
        </p:txBody>
      </p:sp>
    </p:spTree>
    <p:extLst>
      <p:ext uri="{BB962C8B-B14F-4D97-AF65-F5344CB8AC3E}">
        <p14:creationId xmlns:p14="http://schemas.microsoft.com/office/powerpoint/2010/main" val="248440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07C23C-3C85-4B18-8D1F-E08E61DF3800}" type="datetimeFigureOut">
              <a:rPr lang="en-US" smtClean="0"/>
              <a:t>3/12/2017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92FA6-299A-44FA-9567-945C822A0F39}" type="slidenum">
              <a:rPr lang="en-US" smtClean="0"/>
              <a:t>‹#›</a:t>
            </a:fld>
            <a:endParaRPr lang="en-US"/>
          </a:p>
        </p:txBody>
      </p:sp>
    </p:spTree>
    <p:extLst>
      <p:ext uri="{BB962C8B-B14F-4D97-AF65-F5344CB8AC3E}">
        <p14:creationId xmlns:p14="http://schemas.microsoft.com/office/powerpoint/2010/main" val="329861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7C23C-3C85-4B18-8D1F-E08E61DF3800}" type="datetimeFigureOut">
              <a:rPr lang="en-US" smtClean="0"/>
              <a:t>3/12/2017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92FA6-299A-44FA-9567-945C822A0F39}" type="slidenum">
              <a:rPr lang="en-US" smtClean="0"/>
              <a:t>‹#›</a:t>
            </a:fld>
            <a:endParaRPr lang="en-US"/>
          </a:p>
        </p:txBody>
      </p:sp>
    </p:spTree>
    <p:extLst>
      <p:ext uri="{BB962C8B-B14F-4D97-AF65-F5344CB8AC3E}">
        <p14:creationId xmlns:p14="http://schemas.microsoft.com/office/powerpoint/2010/main" val="13552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7C23C-3C85-4B18-8D1F-E08E61DF3800}" type="datetimeFigureOut">
              <a:rPr lang="en-US" smtClean="0"/>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92FA6-299A-44FA-9567-945C822A0F39}" type="slidenum">
              <a:rPr lang="en-US" smtClean="0"/>
              <a:t>‹#›</a:t>
            </a:fld>
            <a:endParaRPr lang="en-US"/>
          </a:p>
        </p:txBody>
      </p:sp>
    </p:spTree>
    <p:extLst>
      <p:ext uri="{BB962C8B-B14F-4D97-AF65-F5344CB8AC3E}">
        <p14:creationId xmlns:p14="http://schemas.microsoft.com/office/powerpoint/2010/main" val="40187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7C23C-3C85-4B18-8D1F-E08E61DF3800}" type="datetimeFigureOut">
              <a:rPr lang="en-US" smtClean="0"/>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92FA6-299A-44FA-9567-945C822A0F39}" type="slidenum">
              <a:rPr lang="en-US" smtClean="0"/>
              <a:t>‹#›</a:t>
            </a:fld>
            <a:endParaRPr lang="en-US"/>
          </a:p>
        </p:txBody>
      </p:sp>
    </p:spTree>
    <p:extLst>
      <p:ext uri="{BB962C8B-B14F-4D97-AF65-F5344CB8AC3E}">
        <p14:creationId xmlns:p14="http://schemas.microsoft.com/office/powerpoint/2010/main" val="348236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7C23C-3C85-4B18-8D1F-E08E61DF3800}" type="datetimeFigureOut">
              <a:rPr lang="en-US" smtClean="0"/>
              <a:t>3/12/2017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92FA6-299A-44FA-9567-945C822A0F39}" type="slidenum">
              <a:rPr lang="en-US" smtClean="0"/>
              <a:t>‹#›</a:t>
            </a:fld>
            <a:endParaRPr lang="en-US"/>
          </a:p>
        </p:txBody>
      </p:sp>
    </p:spTree>
    <p:extLst>
      <p:ext uri="{BB962C8B-B14F-4D97-AF65-F5344CB8AC3E}">
        <p14:creationId xmlns:p14="http://schemas.microsoft.com/office/powerpoint/2010/main" val="1791654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peacelinksliberia@gmail.com" TargetMode="External"/><Relationship Id="rId7" Type="http://schemas.openxmlformats.org/officeDocument/2006/relationships/image" Target="../media/image2.png"/><Relationship Id="rId2" Type="http://schemas.openxmlformats.org/officeDocument/2006/relationships/hyperlink" Target="mailto:peacelinkliberia@yahoo.com" TargetMode="External"/><Relationship Id="rId1" Type="http://schemas.openxmlformats.org/officeDocument/2006/relationships/slideLayout" Target="../slideLayouts/slideLayout2.xml"/><Relationship Id="rId6" Type="http://schemas.openxmlformats.org/officeDocument/2006/relationships/hyperlink" Target="https://twitter.com/Peacelinklib" TargetMode="External"/><Relationship Id="rId5" Type="http://schemas.openxmlformats.org/officeDocument/2006/relationships/hyperlink" Target="https://www.facebook.com/peacelink.liberia" TargetMode="External"/><Relationship Id="rId4" Type="http://schemas.openxmlformats.org/officeDocument/2006/relationships/hyperlink" Target="http://www.peacelinkliberia.weebly.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NUL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1999" cy="942110"/>
          </a:xfrm>
          <a:solidFill>
            <a:schemeClr val="tx1"/>
          </a:solidFill>
        </p:spPr>
        <p:txBody>
          <a:bodyPr>
            <a:noAutofit/>
          </a:bodyPr>
          <a:lstStyle/>
          <a:p>
            <a:r>
              <a:rPr lang="en-US" sz="4800" b="1" dirty="0" smtClean="0">
                <a:solidFill>
                  <a:schemeClr val="bg1"/>
                </a:solidFill>
              </a:rPr>
              <a:t>PEACE </a:t>
            </a:r>
            <a:r>
              <a:rPr lang="en-US" sz="4800" b="1" dirty="0" smtClean="0">
                <a:solidFill>
                  <a:schemeClr val="bg1"/>
                </a:solidFill>
              </a:rPr>
              <a:t>LINKS LIBERIA</a:t>
            </a:r>
            <a:endParaRPr lang="en-US" sz="4800" b="1" dirty="0">
              <a:solidFill>
                <a:schemeClr val="bg1"/>
              </a:solidFill>
            </a:endParaRPr>
          </a:p>
        </p:txBody>
      </p:sp>
      <p:sp>
        <p:nvSpPr>
          <p:cNvPr id="7" name="Rectangle 6"/>
          <p:cNvSpPr/>
          <p:nvPr/>
        </p:nvSpPr>
        <p:spPr>
          <a:xfrm>
            <a:off x="511678" y="1159098"/>
            <a:ext cx="6352761" cy="5078313"/>
          </a:xfrm>
          <a:prstGeom prst="rect">
            <a:avLst/>
          </a:prstGeom>
        </p:spPr>
        <p:txBody>
          <a:bodyPr wrap="square">
            <a:spAutoFit/>
          </a:bodyPr>
          <a:lstStyle/>
          <a:p>
            <a:r>
              <a:rPr lang="en-US" sz="3600" dirty="0" smtClean="0">
                <a:solidFill>
                  <a:schemeClr val="bg1"/>
                </a:solidFill>
              </a:rPr>
              <a:t>Founded in 2011, is a non-profit peace-building organization striving to EMPOWER &amp; ENGAGE community structures (women, youth, religious groups) to holistically address issues that provokes conflict and </a:t>
            </a:r>
            <a:r>
              <a:rPr lang="en-US" sz="3600" dirty="0">
                <a:solidFill>
                  <a:schemeClr val="bg1"/>
                </a:solidFill>
              </a:rPr>
              <a:t>disputes to build a peaceful and inclusive society.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262" y="1390918"/>
            <a:ext cx="5080000" cy="381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1782" y="0"/>
            <a:ext cx="870217" cy="1044260"/>
          </a:xfrm>
          <a:prstGeom prst="rect">
            <a:avLst/>
          </a:prstGeom>
        </p:spPr>
      </p:pic>
    </p:spTree>
    <p:extLst>
      <p:ext uri="{BB962C8B-B14F-4D97-AF65-F5344CB8AC3E}">
        <p14:creationId xmlns:p14="http://schemas.microsoft.com/office/powerpoint/2010/main" val="381327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6646"/>
          </a:xfrm>
          <a:solidFill>
            <a:schemeClr val="tx1"/>
          </a:solidFill>
        </p:spPr>
        <p:txBody>
          <a:bodyPr>
            <a:normAutofit fontScale="90000"/>
          </a:bodyPr>
          <a:lstStyle/>
          <a:p>
            <a:pPr algn="ctr"/>
            <a:r>
              <a:rPr lang="en-US" dirty="0" smtClean="0"/>
              <a:t>           </a:t>
            </a:r>
            <a:r>
              <a:rPr lang="en-US" sz="6600" b="1" dirty="0">
                <a:solidFill>
                  <a:schemeClr val="bg1"/>
                </a:solidFill>
              </a:rPr>
              <a:t>Some past project </a:t>
            </a:r>
            <a:r>
              <a:rPr lang="en-US" sz="6600" b="1" dirty="0" smtClean="0">
                <a:solidFill>
                  <a:schemeClr val="bg1"/>
                </a:solidFill>
              </a:rPr>
              <a:t>cont.….</a:t>
            </a:r>
            <a:endParaRPr lang="en-US" sz="6600" b="1" dirty="0">
              <a:solidFill>
                <a:schemeClr val="bg1"/>
              </a:solidFill>
            </a:endParaRPr>
          </a:p>
        </p:txBody>
      </p:sp>
      <p:sp>
        <p:nvSpPr>
          <p:cNvPr id="3" name="Content Placeholder 2"/>
          <p:cNvSpPr>
            <a:spLocks noGrp="1"/>
          </p:cNvSpPr>
          <p:nvPr>
            <p:ph idx="1"/>
          </p:nvPr>
        </p:nvSpPr>
        <p:spPr>
          <a:xfrm>
            <a:off x="368300" y="926646"/>
            <a:ext cx="6122811" cy="5931353"/>
          </a:xfrm>
          <a:solidFill>
            <a:srgbClr val="0070C0"/>
          </a:solidFill>
          <a:ln>
            <a:solidFill>
              <a:srgbClr val="0070C0"/>
            </a:solidFill>
          </a:ln>
        </p:spPr>
        <p:txBody>
          <a:bodyPr/>
          <a:lstStyle/>
          <a:p>
            <a:pPr marL="0" indent="0">
              <a:buNone/>
            </a:pPr>
            <a:r>
              <a:rPr lang="en-US" b="1" dirty="0">
                <a:solidFill>
                  <a:schemeClr val="bg1"/>
                </a:solidFill>
              </a:rPr>
              <a:t>YEAR: 2014/2015</a:t>
            </a:r>
          </a:p>
          <a:p>
            <a:pPr marL="0" indent="0">
              <a:buNone/>
            </a:pPr>
            <a:r>
              <a:rPr lang="en-US" b="1" dirty="0" smtClean="0">
                <a:solidFill>
                  <a:schemeClr val="bg1"/>
                </a:solidFill>
              </a:rPr>
              <a:t>PROJECT: Child Protection in Emergency and Psychosocial Support</a:t>
            </a:r>
          </a:p>
          <a:p>
            <a:pPr marL="0" indent="0">
              <a:buNone/>
            </a:pPr>
            <a:r>
              <a:rPr lang="en-US" b="1" dirty="0" smtClean="0">
                <a:solidFill>
                  <a:schemeClr val="bg1"/>
                </a:solidFill>
              </a:rPr>
              <a:t>DONORS: Plan International </a:t>
            </a:r>
          </a:p>
          <a:p>
            <a:pPr marL="0" indent="0">
              <a:buNone/>
            </a:pPr>
            <a:r>
              <a:rPr lang="en-US" b="1" dirty="0" smtClean="0">
                <a:solidFill>
                  <a:schemeClr val="bg1"/>
                </a:solidFill>
              </a:rPr>
              <a:t>Project summary</a:t>
            </a:r>
            <a:r>
              <a:rPr lang="en-US" b="1" dirty="0" smtClean="0">
                <a:solidFill>
                  <a:schemeClr val="bg1"/>
                </a:solidFill>
              </a:rPr>
              <a:t>: </a:t>
            </a:r>
            <a:r>
              <a:rPr lang="en-US" b="1" i="1" dirty="0" smtClean="0">
                <a:solidFill>
                  <a:schemeClr val="bg1"/>
                </a:solidFill>
              </a:rPr>
              <a:t>Provided child protection and psychosocial support training to 250 staff of local partners inter-alia social workers, animators, caregivers, child protection officers  working with EVD affected children in Lofa to enhance their work with EVD affected children, survivors and orphans</a:t>
            </a:r>
            <a:endParaRPr lang="en-US" b="1" i="1" dirty="0" smtClean="0">
              <a:solidFill>
                <a:schemeClr val="bg1"/>
              </a:solidFill>
            </a:endParaRP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1782" y="0"/>
            <a:ext cx="870217" cy="926646"/>
          </a:xfrm>
          <a:prstGeom prst="rect">
            <a:avLst/>
          </a:prstGeom>
        </p:spPr>
      </p:pic>
      <p:sp>
        <p:nvSpPr>
          <p:cNvPr id="4" name="TextBox 3"/>
          <p:cNvSpPr txBox="1"/>
          <p:nvPr/>
        </p:nvSpPr>
        <p:spPr>
          <a:xfrm>
            <a:off x="7791718" y="1532586"/>
            <a:ext cx="4031088" cy="4675031"/>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a:stretch>
            <a:fillRect/>
          </a:stretch>
        </p:blipFill>
        <p:spPr>
          <a:xfrm>
            <a:off x="6859411" y="1408328"/>
            <a:ext cx="4812698" cy="3809524"/>
          </a:xfrm>
          <a:prstGeom prst="rect">
            <a:avLst/>
          </a:prstGeom>
        </p:spPr>
      </p:pic>
    </p:spTree>
    <p:extLst>
      <p:ext uri="{BB962C8B-B14F-4D97-AF65-F5344CB8AC3E}">
        <p14:creationId xmlns:p14="http://schemas.microsoft.com/office/powerpoint/2010/main" val="3546224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6646"/>
          </a:xfrm>
          <a:solidFill>
            <a:schemeClr val="tx1"/>
          </a:solidFill>
        </p:spPr>
        <p:txBody>
          <a:bodyPr>
            <a:normAutofit fontScale="90000"/>
          </a:bodyPr>
          <a:lstStyle/>
          <a:p>
            <a:pPr algn="ctr"/>
            <a:r>
              <a:rPr lang="en-US" dirty="0" smtClean="0"/>
              <a:t>           </a:t>
            </a:r>
            <a:r>
              <a:rPr lang="en-US" sz="6600" b="1" dirty="0">
                <a:solidFill>
                  <a:schemeClr val="bg1"/>
                </a:solidFill>
              </a:rPr>
              <a:t>Some past project </a:t>
            </a:r>
            <a:r>
              <a:rPr lang="en-US" sz="6600" b="1" dirty="0" smtClean="0">
                <a:solidFill>
                  <a:schemeClr val="bg1"/>
                </a:solidFill>
              </a:rPr>
              <a:t>cont.….</a:t>
            </a:r>
            <a:endParaRPr lang="en-US" sz="6600" b="1" dirty="0">
              <a:solidFill>
                <a:schemeClr val="bg1"/>
              </a:solidFill>
            </a:endParaRPr>
          </a:p>
        </p:txBody>
      </p:sp>
      <p:sp>
        <p:nvSpPr>
          <p:cNvPr id="3" name="Content Placeholder 2"/>
          <p:cNvSpPr>
            <a:spLocks noGrp="1"/>
          </p:cNvSpPr>
          <p:nvPr>
            <p:ph idx="1"/>
          </p:nvPr>
        </p:nvSpPr>
        <p:spPr>
          <a:xfrm>
            <a:off x="368300" y="926646"/>
            <a:ext cx="6687256" cy="5931353"/>
          </a:xfrm>
          <a:solidFill>
            <a:srgbClr val="0070C0"/>
          </a:solidFill>
          <a:ln>
            <a:solidFill>
              <a:srgbClr val="0070C0"/>
            </a:solidFill>
          </a:ln>
        </p:spPr>
        <p:txBody>
          <a:bodyPr>
            <a:normAutofit/>
          </a:bodyPr>
          <a:lstStyle/>
          <a:p>
            <a:pPr marL="0" indent="0">
              <a:buNone/>
            </a:pPr>
            <a:endParaRPr lang="en-US" b="1" dirty="0" smtClean="0">
              <a:solidFill>
                <a:schemeClr val="bg1"/>
              </a:solidFill>
            </a:endParaRPr>
          </a:p>
          <a:p>
            <a:pPr marL="0" indent="0">
              <a:buNone/>
            </a:pPr>
            <a:r>
              <a:rPr lang="en-US" sz="2400" b="1" dirty="0" smtClean="0">
                <a:solidFill>
                  <a:schemeClr val="bg1"/>
                </a:solidFill>
              </a:rPr>
              <a:t>PROJECT: </a:t>
            </a:r>
            <a:r>
              <a:rPr lang="en-US" sz="2400" b="1" dirty="0" smtClean="0">
                <a:solidFill>
                  <a:schemeClr val="bg1"/>
                </a:solidFill>
              </a:rPr>
              <a:t>Social Mobilization </a:t>
            </a:r>
            <a:endParaRPr lang="en-US" sz="2400" b="1" dirty="0" smtClean="0">
              <a:solidFill>
                <a:schemeClr val="bg1"/>
              </a:solidFill>
            </a:endParaRPr>
          </a:p>
          <a:p>
            <a:pPr marL="0" indent="0">
              <a:buNone/>
            </a:pPr>
            <a:r>
              <a:rPr lang="en-US" sz="2400" b="1" dirty="0" smtClean="0">
                <a:solidFill>
                  <a:schemeClr val="bg1"/>
                </a:solidFill>
              </a:rPr>
              <a:t>DONORS: </a:t>
            </a:r>
            <a:r>
              <a:rPr lang="en-US" sz="2400" b="1" dirty="0" smtClean="0">
                <a:solidFill>
                  <a:schemeClr val="bg1"/>
                </a:solidFill>
              </a:rPr>
              <a:t>US Federal States Award</a:t>
            </a:r>
            <a:endParaRPr lang="en-US" sz="2400" b="1" dirty="0" smtClean="0">
              <a:solidFill>
                <a:schemeClr val="bg1"/>
              </a:solidFill>
            </a:endParaRPr>
          </a:p>
          <a:p>
            <a:pPr marL="0" indent="0">
              <a:buNone/>
            </a:pPr>
            <a:r>
              <a:rPr lang="en-US" sz="2400" b="1" dirty="0" smtClean="0">
                <a:solidFill>
                  <a:schemeClr val="bg1"/>
                </a:solidFill>
              </a:rPr>
              <a:t>FUNDING YEAR: 2014/2015</a:t>
            </a:r>
          </a:p>
          <a:p>
            <a:pPr marL="0" indent="0">
              <a:buNone/>
            </a:pPr>
            <a:r>
              <a:rPr lang="en-US" sz="2400" b="1" dirty="0" smtClean="0">
                <a:solidFill>
                  <a:schemeClr val="bg1"/>
                </a:solidFill>
              </a:rPr>
              <a:t>Project summary: Trained distant  and marginalized communities youths  in EVD response activities, awareness creation. </a:t>
            </a:r>
          </a:p>
          <a:p>
            <a:pPr>
              <a:buFont typeface="Wingdings" panose="05000000000000000000" pitchFamily="2" charset="2"/>
              <a:buChar char="q"/>
            </a:pPr>
            <a:r>
              <a:rPr lang="en-US" sz="2400" b="1" dirty="0" smtClean="0">
                <a:solidFill>
                  <a:schemeClr val="bg1"/>
                </a:solidFill>
              </a:rPr>
              <a:t>Worked with local leaders, districts authorities to train and support community leaders in conflict management to  mediate cases between outbreak communities, individual and </a:t>
            </a:r>
            <a:r>
              <a:rPr lang="en-US" sz="2400" b="1" dirty="0" smtClean="0">
                <a:solidFill>
                  <a:schemeClr val="bg1"/>
                </a:solidFill>
              </a:rPr>
              <a:t>families for reconciliation.  </a:t>
            </a:r>
            <a:r>
              <a:rPr lang="en-US" sz="2400" b="1" dirty="0" smtClean="0">
                <a:solidFill>
                  <a:schemeClr val="bg1"/>
                </a:solidFill>
              </a:rPr>
              <a:t> </a:t>
            </a:r>
            <a:endParaRPr lang="en-US" sz="2400" b="1" dirty="0" smtClean="0">
              <a:solidFill>
                <a:schemeClr val="bg1"/>
              </a:solidFill>
            </a:endParaRP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1782" y="0"/>
            <a:ext cx="870217" cy="926646"/>
          </a:xfrm>
          <a:prstGeom prst="rect">
            <a:avLst/>
          </a:prstGeom>
        </p:spPr>
      </p:pic>
      <p:sp>
        <p:nvSpPr>
          <p:cNvPr id="4" name="TextBox 3"/>
          <p:cNvSpPr txBox="1"/>
          <p:nvPr/>
        </p:nvSpPr>
        <p:spPr>
          <a:xfrm>
            <a:off x="7128540" y="1569156"/>
            <a:ext cx="4860261" cy="424462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a:stretch>
            <a:fillRect/>
          </a:stretch>
        </p:blipFill>
        <p:spPr>
          <a:xfrm>
            <a:off x="7128540" y="1648402"/>
            <a:ext cx="4990476" cy="3606349"/>
          </a:xfrm>
          <a:prstGeom prst="rect">
            <a:avLst/>
          </a:prstGeom>
        </p:spPr>
      </p:pic>
    </p:spTree>
    <p:extLst>
      <p:ext uri="{BB962C8B-B14F-4D97-AF65-F5344CB8AC3E}">
        <p14:creationId xmlns:p14="http://schemas.microsoft.com/office/powerpoint/2010/main" val="3560323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44828" cy="1115945"/>
          </a:xfrm>
          <a:solidFill>
            <a:schemeClr val="tx1"/>
          </a:solidFill>
        </p:spPr>
        <p:txBody>
          <a:bodyPr/>
          <a:lstStyle/>
          <a:p>
            <a:pPr algn="ctr"/>
            <a:r>
              <a:rPr lang="en-US" b="1" dirty="0" smtClean="0">
                <a:solidFill>
                  <a:schemeClr val="bg1"/>
                </a:solidFill>
              </a:rPr>
              <a:t>OUR STAFF: </a:t>
            </a:r>
            <a:endParaRPr lang="en-US" b="1" dirty="0">
              <a:solidFill>
                <a:schemeClr val="bg1"/>
              </a:solidFill>
            </a:endParaRPr>
          </a:p>
        </p:txBody>
      </p:sp>
      <p:sp>
        <p:nvSpPr>
          <p:cNvPr id="3" name="Content Placeholder 2"/>
          <p:cNvSpPr>
            <a:spLocks noGrp="1"/>
          </p:cNvSpPr>
          <p:nvPr>
            <p:ph idx="1"/>
          </p:nvPr>
        </p:nvSpPr>
        <p:spPr>
          <a:xfrm>
            <a:off x="838200" y="1481070"/>
            <a:ext cx="10515600" cy="4695893"/>
          </a:xfrm>
        </p:spPr>
        <p:txBody>
          <a:bodyPr>
            <a:normAutofit/>
          </a:bodyPr>
          <a:lstStyle/>
          <a:p>
            <a:pPr marL="0" indent="0">
              <a:buNone/>
            </a:pPr>
            <a:endParaRPr lang="en-US" sz="4000"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23518179"/>
              </p:ext>
            </p:extLst>
          </p:nvPr>
        </p:nvGraphicFramePr>
        <p:xfrm>
          <a:off x="474131" y="1481072"/>
          <a:ext cx="10543825" cy="5065625"/>
        </p:xfrm>
        <a:graphic>
          <a:graphicData uri="http://schemas.openxmlformats.org/drawingml/2006/table">
            <a:tbl>
              <a:tblPr firstRow="1" bandRow="1">
                <a:tableStyleId>{5C22544A-7EE6-4342-B048-85BDC9FD1C3A}</a:tableStyleId>
              </a:tblPr>
              <a:tblGrid>
                <a:gridCol w="3962402"/>
                <a:gridCol w="1016000"/>
                <a:gridCol w="1347893"/>
                <a:gridCol w="2108765"/>
                <a:gridCol w="2108765"/>
              </a:tblGrid>
              <a:tr h="629077">
                <a:tc>
                  <a:txBody>
                    <a:bodyPr/>
                    <a:lstStyle/>
                    <a:p>
                      <a:r>
                        <a:rPr lang="en-US" dirty="0" smtClean="0"/>
                        <a:t>NAME</a:t>
                      </a:r>
                      <a:endParaRPr lang="en-US" dirty="0"/>
                    </a:p>
                  </a:txBody>
                  <a:tcPr/>
                </a:tc>
                <a:tc>
                  <a:txBody>
                    <a:bodyPr/>
                    <a:lstStyle/>
                    <a:p>
                      <a:r>
                        <a:rPr lang="en-US" dirty="0" smtClean="0"/>
                        <a:t>SEX </a:t>
                      </a:r>
                      <a:endParaRPr lang="en-US" dirty="0"/>
                    </a:p>
                  </a:txBody>
                  <a:tcPr/>
                </a:tc>
                <a:tc>
                  <a:txBody>
                    <a:bodyPr/>
                    <a:lstStyle/>
                    <a:p>
                      <a:r>
                        <a:rPr lang="en-US" dirty="0" smtClean="0"/>
                        <a:t>AGE</a:t>
                      </a:r>
                      <a:r>
                        <a:rPr lang="en-US" baseline="0" dirty="0" smtClean="0"/>
                        <a:t> </a:t>
                      </a:r>
                      <a:endParaRPr lang="en-US" dirty="0"/>
                    </a:p>
                  </a:txBody>
                  <a:tcPr/>
                </a:tc>
                <a:tc>
                  <a:txBody>
                    <a:bodyPr/>
                    <a:lstStyle/>
                    <a:p>
                      <a:r>
                        <a:rPr lang="en-US" dirty="0" smtClean="0"/>
                        <a:t>POSITION </a:t>
                      </a:r>
                      <a:endParaRPr lang="en-US" dirty="0"/>
                    </a:p>
                  </a:txBody>
                  <a:tcPr/>
                </a:tc>
                <a:tc>
                  <a:txBody>
                    <a:bodyPr/>
                    <a:lstStyle/>
                    <a:p>
                      <a:r>
                        <a:rPr lang="en-US" dirty="0" smtClean="0"/>
                        <a:t>BASE LOCATION</a:t>
                      </a:r>
                      <a:endParaRPr lang="en-US" dirty="0"/>
                    </a:p>
                  </a:txBody>
                  <a:tcPr/>
                </a:tc>
              </a:tr>
              <a:tr h="629077">
                <a:tc>
                  <a:txBody>
                    <a:bodyPr/>
                    <a:lstStyle/>
                    <a:p>
                      <a:r>
                        <a:rPr lang="en-US" dirty="0" smtClean="0"/>
                        <a:t>B. MOHAMMED</a:t>
                      </a:r>
                      <a:r>
                        <a:rPr lang="en-US" baseline="0" dirty="0" smtClean="0"/>
                        <a:t> KAMARA</a:t>
                      </a:r>
                      <a:endParaRPr lang="en-US" dirty="0"/>
                    </a:p>
                  </a:txBody>
                  <a:tcPr/>
                </a:tc>
                <a:tc>
                  <a:txBody>
                    <a:bodyPr/>
                    <a:lstStyle/>
                    <a:p>
                      <a:r>
                        <a:rPr lang="en-US" dirty="0" smtClean="0"/>
                        <a:t>M</a:t>
                      </a:r>
                      <a:endParaRPr lang="en-US" dirty="0"/>
                    </a:p>
                  </a:txBody>
                  <a:tcPr/>
                </a:tc>
                <a:tc>
                  <a:txBody>
                    <a:bodyPr/>
                    <a:lstStyle/>
                    <a:p>
                      <a:r>
                        <a:rPr lang="en-US" dirty="0" smtClean="0"/>
                        <a:t>35-year</a:t>
                      </a:r>
                      <a:endParaRPr lang="en-US" dirty="0"/>
                    </a:p>
                  </a:txBody>
                  <a:tcPr/>
                </a:tc>
                <a:tc>
                  <a:txBody>
                    <a:bodyPr/>
                    <a:lstStyle/>
                    <a:p>
                      <a:r>
                        <a:rPr lang="en-US" dirty="0" smtClean="0"/>
                        <a:t>Executive</a:t>
                      </a:r>
                      <a:r>
                        <a:rPr lang="en-US" baseline="0" dirty="0" smtClean="0"/>
                        <a:t> Director</a:t>
                      </a:r>
                      <a:endParaRPr lang="en-US" dirty="0"/>
                    </a:p>
                  </a:txBody>
                  <a:tcPr/>
                </a:tc>
                <a:tc>
                  <a:txBody>
                    <a:bodyPr/>
                    <a:lstStyle/>
                    <a:p>
                      <a:r>
                        <a:rPr lang="en-US" dirty="0" smtClean="0"/>
                        <a:t>Voinjama</a:t>
                      </a:r>
                      <a:endParaRPr lang="en-US" dirty="0"/>
                    </a:p>
                  </a:txBody>
                  <a:tcPr/>
                </a:tc>
              </a:tr>
              <a:tr h="629077">
                <a:tc>
                  <a:txBody>
                    <a:bodyPr/>
                    <a:lstStyle/>
                    <a:p>
                      <a:r>
                        <a:rPr lang="en-US" dirty="0" smtClean="0"/>
                        <a:t>MAMADEE</a:t>
                      </a:r>
                      <a:r>
                        <a:rPr lang="en-US" baseline="0" dirty="0" smtClean="0"/>
                        <a:t> S. KAMARA</a:t>
                      </a:r>
                      <a:endParaRPr lang="en-US" dirty="0"/>
                    </a:p>
                  </a:txBody>
                  <a:tcPr/>
                </a:tc>
                <a:tc>
                  <a:txBody>
                    <a:bodyPr/>
                    <a:lstStyle/>
                    <a:p>
                      <a:r>
                        <a:rPr lang="en-US" dirty="0" smtClean="0"/>
                        <a:t>M</a:t>
                      </a:r>
                      <a:endParaRPr lang="en-US" dirty="0"/>
                    </a:p>
                  </a:txBody>
                  <a:tcPr/>
                </a:tc>
                <a:tc>
                  <a:txBody>
                    <a:bodyPr/>
                    <a:lstStyle/>
                    <a:p>
                      <a:r>
                        <a:rPr lang="en-US" dirty="0" smtClean="0"/>
                        <a:t>above</a:t>
                      </a:r>
                      <a:r>
                        <a:rPr lang="en-US" baseline="0" dirty="0" smtClean="0"/>
                        <a:t> 35-year</a:t>
                      </a:r>
                      <a:endParaRPr lang="en-US" dirty="0"/>
                    </a:p>
                  </a:txBody>
                  <a:tcPr/>
                </a:tc>
                <a:tc>
                  <a:txBody>
                    <a:bodyPr/>
                    <a:lstStyle/>
                    <a:p>
                      <a:r>
                        <a:rPr lang="en-US" dirty="0" smtClean="0"/>
                        <a:t>Program Manger </a:t>
                      </a:r>
                      <a:endParaRPr lang="en-US" dirty="0"/>
                    </a:p>
                  </a:txBody>
                  <a:tcPr/>
                </a:tc>
                <a:tc>
                  <a:txBody>
                    <a:bodyPr/>
                    <a:lstStyle/>
                    <a:p>
                      <a:r>
                        <a:rPr lang="en-US" dirty="0" smtClean="0"/>
                        <a:t>Voinjama</a:t>
                      </a:r>
                      <a:endParaRPr lang="en-US" dirty="0"/>
                    </a:p>
                  </a:txBody>
                  <a:tcPr/>
                </a:tc>
              </a:tr>
              <a:tr h="629077">
                <a:tc>
                  <a:txBody>
                    <a:bodyPr/>
                    <a:lstStyle/>
                    <a:p>
                      <a:r>
                        <a:rPr lang="en-US" dirty="0" smtClean="0"/>
                        <a:t>BENDU</a:t>
                      </a:r>
                      <a:r>
                        <a:rPr lang="en-US" baseline="0" dirty="0" smtClean="0"/>
                        <a:t> KAWALAI </a:t>
                      </a:r>
                      <a:endParaRPr lang="en-US" dirty="0"/>
                    </a:p>
                  </a:txBody>
                  <a:tcPr/>
                </a:tc>
                <a:tc>
                  <a:txBody>
                    <a:bodyPr/>
                    <a:lstStyle/>
                    <a:p>
                      <a:r>
                        <a:rPr lang="en-US" dirty="0" smtClean="0"/>
                        <a:t>F</a:t>
                      </a:r>
                      <a:endParaRPr lang="en-US" dirty="0"/>
                    </a:p>
                  </a:txBody>
                  <a:tcPr/>
                </a:tc>
                <a:tc>
                  <a:txBody>
                    <a:bodyPr/>
                    <a:lstStyle/>
                    <a:p>
                      <a:r>
                        <a:rPr lang="en-US" dirty="0" smtClean="0"/>
                        <a:t>32</a:t>
                      </a:r>
                      <a:endParaRPr lang="en-US" dirty="0"/>
                    </a:p>
                  </a:txBody>
                  <a:tcPr/>
                </a:tc>
                <a:tc>
                  <a:txBody>
                    <a:bodyPr/>
                    <a:lstStyle/>
                    <a:p>
                      <a:r>
                        <a:rPr lang="en-US" dirty="0" smtClean="0"/>
                        <a:t>Finance/Admin</a:t>
                      </a:r>
                      <a:r>
                        <a:rPr lang="en-US" baseline="0" dirty="0" smtClean="0"/>
                        <a:t> Head </a:t>
                      </a:r>
                      <a:endParaRPr lang="en-US" dirty="0"/>
                    </a:p>
                  </a:txBody>
                  <a:tcPr/>
                </a:tc>
                <a:tc>
                  <a:txBody>
                    <a:bodyPr/>
                    <a:lstStyle/>
                    <a:p>
                      <a:r>
                        <a:rPr lang="en-US" dirty="0" smtClean="0"/>
                        <a:t>Voinjama</a:t>
                      </a:r>
                      <a:endParaRPr lang="en-US" dirty="0"/>
                    </a:p>
                  </a:txBody>
                  <a:tcPr/>
                </a:tc>
              </a:tr>
              <a:tr h="530036">
                <a:tc>
                  <a:txBody>
                    <a:bodyPr/>
                    <a:lstStyle/>
                    <a:p>
                      <a:r>
                        <a:rPr lang="en-US" dirty="0" smtClean="0"/>
                        <a:t>ALHAJDJI</a:t>
                      </a:r>
                      <a:r>
                        <a:rPr lang="en-US" baseline="0" dirty="0" smtClean="0"/>
                        <a:t> M. KABBAH </a:t>
                      </a:r>
                      <a:endParaRPr lang="en-US" dirty="0"/>
                    </a:p>
                  </a:txBody>
                  <a:tcPr/>
                </a:tc>
                <a:tc>
                  <a:txBody>
                    <a:bodyPr/>
                    <a:lstStyle/>
                    <a:p>
                      <a:r>
                        <a:rPr lang="en-US" dirty="0" smtClean="0"/>
                        <a:t>M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above</a:t>
                      </a:r>
                      <a:r>
                        <a:rPr lang="en-US" baseline="0" dirty="0" smtClean="0"/>
                        <a:t> 35-year</a:t>
                      </a:r>
                      <a:endParaRPr lang="en-US" dirty="0"/>
                    </a:p>
                  </a:txBody>
                  <a:tcPr/>
                </a:tc>
                <a:tc>
                  <a:txBody>
                    <a:bodyPr/>
                    <a:lstStyle/>
                    <a:p>
                      <a:r>
                        <a:rPr lang="en-US" dirty="0" smtClean="0"/>
                        <a:t>Logistic </a:t>
                      </a:r>
                      <a:endParaRPr lang="en-US" dirty="0"/>
                    </a:p>
                  </a:txBody>
                  <a:tcPr/>
                </a:tc>
                <a:tc>
                  <a:txBody>
                    <a:bodyPr/>
                    <a:lstStyle/>
                    <a:p>
                      <a:r>
                        <a:rPr lang="en-US" dirty="0" smtClean="0"/>
                        <a:t>Voinjama</a:t>
                      </a:r>
                      <a:endParaRPr lang="en-US" dirty="0"/>
                    </a:p>
                  </a:txBody>
                  <a:tcPr/>
                </a:tc>
              </a:tr>
              <a:tr h="629077">
                <a:tc>
                  <a:txBody>
                    <a:bodyPr/>
                    <a:lstStyle/>
                    <a:p>
                      <a:r>
                        <a:rPr lang="en-US" dirty="0" smtClean="0"/>
                        <a:t>FATU</a:t>
                      </a:r>
                      <a:r>
                        <a:rPr lang="en-US" baseline="0" dirty="0" smtClean="0"/>
                        <a:t> A.  KEITA</a:t>
                      </a:r>
                      <a:endParaRPr lang="en-US" dirty="0"/>
                    </a:p>
                  </a:txBody>
                  <a:tcPr/>
                </a:tc>
                <a:tc>
                  <a:txBody>
                    <a:bodyPr/>
                    <a:lstStyle/>
                    <a:p>
                      <a:r>
                        <a:rPr lang="en-US" dirty="0" smtClean="0"/>
                        <a:t>F</a:t>
                      </a:r>
                      <a:endParaRPr lang="en-US" dirty="0"/>
                    </a:p>
                  </a:txBody>
                  <a:tcPr/>
                </a:tc>
                <a:tc>
                  <a:txBody>
                    <a:bodyPr/>
                    <a:lstStyle/>
                    <a:p>
                      <a:r>
                        <a:rPr lang="en-US" dirty="0" smtClean="0"/>
                        <a:t>26-year</a:t>
                      </a:r>
                      <a:endParaRPr lang="en-US" dirty="0"/>
                    </a:p>
                  </a:txBody>
                  <a:tcPr/>
                </a:tc>
                <a:tc>
                  <a:txBody>
                    <a:bodyPr/>
                    <a:lstStyle/>
                    <a:p>
                      <a:r>
                        <a:rPr lang="en-US" dirty="0" smtClean="0"/>
                        <a:t>Administrator</a:t>
                      </a:r>
                      <a:endParaRPr lang="en-US" dirty="0"/>
                    </a:p>
                  </a:txBody>
                  <a:tcPr/>
                </a:tc>
                <a:tc>
                  <a:txBody>
                    <a:bodyPr/>
                    <a:lstStyle/>
                    <a:p>
                      <a:r>
                        <a:rPr lang="en-US" dirty="0" smtClean="0"/>
                        <a:t>Voinjama</a:t>
                      </a:r>
                      <a:endParaRPr lang="en-US" dirty="0"/>
                    </a:p>
                  </a:txBody>
                  <a:tcPr/>
                </a:tc>
              </a:tr>
              <a:tr h="629077">
                <a:tc>
                  <a:txBody>
                    <a:bodyPr/>
                    <a:lstStyle/>
                    <a:p>
                      <a:r>
                        <a:rPr lang="en-US" dirty="0" smtClean="0"/>
                        <a:t>JOMANDY</a:t>
                      </a:r>
                      <a:r>
                        <a:rPr lang="en-US" baseline="0" dirty="0" smtClean="0"/>
                        <a:t> B. KAMARA</a:t>
                      </a:r>
                      <a:endParaRPr lang="en-US" dirty="0"/>
                    </a:p>
                  </a:txBody>
                  <a:tcPr/>
                </a:tc>
                <a:tc>
                  <a:txBody>
                    <a:bodyPr/>
                    <a:lstStyle/>
                    <a:p>
                      <a:r>
                        <a:rPr lang="en-US" dirty="0" smtClean="0"/>
                        <a:t>M </a:t>
                      </a:r>
                      <a:endParaRPr lang="en-US" dirty="0"/>
                    </a:p>
                  </a:txBody>
                  <a:tcPr/>
                </a:tc>
                <a:tc>
                  <a:txBody>
                    <a:bodyPr/>
                    <a:lstStyle/>
                    <a:p>
                      <a:r>
                        <a:rPr lang="en-US" dirty="0" smtClean="0"/>
                        <a:t>35-year</a:t>
                      </a:r>
                      <a:endParaRPr lang="en-US" dirty="0"/>
                    </a:p>
                  </a:txBody>
                  <a:tcPr/>
                </a:tc>
                <a:tc>
                  <a:txBody>
                    <a:bodyPr/>
                    <a:lstStyle/>
                    <a:p>
                      <a:r>
                        <a:rPr lang="en-US" dirty="0" smtClean="0"/>
                        <a:t>Field</a:t>
                      </a:r>
                      <a:r>
                        <a:rPr lang="en-US" baseline="0" dirty="0" smtClean="0"/>
                        <a:t> Officer </a:t>
                      </a:r>
                      <a:endParaRPr lang="en-US" dirty="0"/>
                    </a:p>
                  </a:txBody>
                  <a:tcPr/>
                </a:tc>
                <a:tc>
                  <a:txBody>
                    <a:bodyPr/>
                    <a:lstStyle/>
                    <a:p>
                      <a:r>
                        <a:rPr lang="en-US" dirty="0" err="1" smtClean="0"/>
                        <a:t>Foya</a:t>
                      </a:r>
                      <a:r>
                        <a:rPr lang="en-US" dirty="0" smtClean="0"/>
                        <a:t> District</a:t>
                      </a:r>
                      <a:r>
                        <a:rPr lang="en-US" baseline="0" dirty="0" smtClean="0"/>
                        <a:t> </a:t>
                      </a:r>
                      <a:endParaRPr lang="en-US" dirty="0"/>
                    </a:p>
                  </a:txBody>
                  <a:tcPr/>
                </a:tc>
              </a:tr>
              <a:tr h="629077">
                <a:tc>
                  <a:txBody>
                    <a:bodyPr/>
                    <a:lstStyle/>
                    <a:p>
                      <a:r>
                        <a:rPr lang="en-US" dirty="0" err="1" smtClean="0"/>
                        <a:t>Henena</a:t>
                      </a:r>
                      <a:r>
                        <a:rPr lang="en-US" dirty="0" smtClean="0"/>
                        <a:t> K. Ben</a:t>
                      </a:r>
                      <a:endParaRPr lang="en-US" dirty="0"/>
                    </a:p>
                  </a:txBody>
                  <a:tcPr/>
                </a:tc>
                <a:tc>
                  <a:txBody>
                    <a:bodyPr/>
                    <a:lstStyle/>
                    <a:p>
                      <a:r>
                        <a:rPr lang="en-US" dirty="0" smtClean="0"/>
                        <a:t>F </a:t>
                      </a:r>
                      <a:endParaRPr lang="en-US" dirty="0"/>
                    </a:p>
                  </a:txBody>
                  <a:tcPr/>
                </a:tc>
                <a:tc>
                  <a:txBody>
                    <a:bodyPr/>
                    <a:lstStyle/>
                    <a:p>
                      <a:r>
                        <a:rPr lang="en-US" dirty="0" smtClean="0"/>
                        <a:t>34-year</a:t>
                      </a:r>
                      <a:endParaRPr lang="en-US" dirty="0"/>
                    </a:p>
                  </a:txBody>
                  <a:tcPr/>
                </a:tc>
                <a:tc>
                  <a:txBody>
                    <a:bodyPr/>
                    <a:lstStyle/>
                    <a:p>
                      <a:r>
                        <a:rPr lang="en-US" dirty="0" err="1" smtClean="0"/>
                        <a:t>Snr</a:t>
                      </a:r>
                      <a:r>
                        <a:rPr lang="en-US" dirty="0" smtClean="0"/>
                        <a:t>.</a:t>
                      </a:r>
                      <a:r>
                        <a:rPr lang="en-US" baseline="0" dirty="0" smtClean="0"/>
                        <a:t> Field Officer</a:t>
                      </a:r>
                      <a:endParaRPr lang="en-US" dirty="0"/>
                    </a:p>
                  </a:txBody>
                  <a:tcPr/>
                </a:tc>
                <a:tc>
                  <a:txBody>
                    <a:bodyPr/>
                    <a:lstStyle/>
                    <a:p>
                      <a:r>
                        <a:rPr lang="en-US" dirty="0" err="1" smtClean="0"/>
                        <a:t>Vahun</a:t>
                      </a:r>
                      <a:endParaRPr lang="en-US" dirty="0"/>
                    </a:p>
                  </a:txBody>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1782" y="-1"/>
            <a:ext cx="870217" cy="1115945"/>
          </a:xfrm>
          <a:prstGeom prst="rect">
            <a:avLst/>
          </a:prstGeom>
        </p:spPr>
      </p:pic>
    </p:spTree>
    <p:extLst>
      <p:ext uri="{BB962C8B-B14F-4D97-AF65-F5344CB8AC3E}">
        <p14:creationId xmlns:p14="http://schemas.microsoft.com/office/powerpoint/2010/main" val="3428677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44828" cy="1115945"/>
          </a:xfrm>
          <a:solidFill>
            <a:schemeClr val="tx1"/>
          </a:solidFill>
        </p:spPr>
        <p:txBody>
          <a:bodyPr/>
          <a:lstStyle/>
          <a:p>
            <a:pPr algn="ctr"/>
            <a:r>
              <a:rPr lang="en-US" b="1" dirty="0" smtClean="0">
                <a:solidFill>
                  <a:schemeClr val="bg1"/>
                </a:solidFill>
              </a:rPr>
              <a:t>OUR STAFF </a:t>
            </a:r>
            <a:r>
              <a:rPr lang="en-US" b="1" dirty="0" err="1" smtClean="0">
                <a:solidFill>
                  <a:schemeClr val="bg1"/>
                </a:solidFill>
              </a:rPr>
              <a:t>Cont</a:t>
            </a:r>
            <a:r>
              <a:rPr lang="en-US" b="1" dirty="0" smtClean="0">
                <a:solidFill>
                  <a:schemeClr val="bg1"/>
                </a:solidFill>
              </a:rPr>
              <a:t>…</a:t>
            </a:r>
            <a:endParaRPr lang="en-US" b="1" dirty="0">
              <a:solidFill>
                <a:schemeClr val="bg1"/>
              </a:solidFill>
            </a:endParaRPr>
          </a:p>
        </p:txBody>
      </p:sp>
      <p:sp>
        <p:nvSpPr>
          <p:cNvPr id="3" name="Content Placeholder 2"/>
          <p:cNvSpPr>
            <a:spLocks noGrp="1"/>
          </p:cNvSpPr>
          <p:nvPr>
            <p:ph idx="1"/>
          </p:nvPr>
        </p:nvSpPr>
        <p:spPr>
          <a:xfrm>
            <a:off x="838200" y="1481070"/>
            <a:ext cx="10515600" cy="4695893"/>
          </a:xfrm>
        </p:spPr>
        <p:txBody>
          <a:bodyPr>
            <a:normAutofit/>
          </a:bodyPr>
          <a:lstStyle/>
          <a:p>
            <a:pPr marL="0" indent="0">
              <a:buNone/>
            </a:pPr>
            <a:endParaRPr lang="en-US" sz="4000"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28458848"/>
              </p:ext>
            </p:extLst>
          </p:nvPr>
        </p:nvGraphicFramePr>
        <p:xfrm>
          <a:off x="474131" y="1481072"/>
          <a:ext cx="10543825" cy="5065625"/>
        </p:xfrm>
        <a:graphic>
          <a:graphicData uri="http://schemas.openxmlformats.org/drawingml/2006/table">
            <a:tbl>
              <a:tblPr firstRow="1" bandRow="1">
                <a:tableStyleId>{5C22544A-7EE6-4342-B048-85BDC9FD1C3A}</a:tableStyleId>
              </a:tblPr>
              <a:tblGrid>
                <a:gridCol w="3962402"/>
                <a:gridCol w="1016000"/>
                <a:gridCol w="1580445"/>
                <a:gridCol w="1876213"/>
                <a:gridCol w="2108765"/>
              </a:tblGrid>
              <a:tr h="629077">
                <a:tc>
                  <a:txBody>
                    <a:bodyPr/>
                    <a:lstStyle/>
                    <a:p>
                      <a:r>
                        <a:rPr lang="en-US" dirty="0" smtClean="0"/>
                        <a:t>NAME</a:t>
                      </a:r>
                      <a:endParaRPr lang="en-US" dirty="0"/>
                    </a:p>
                  </a:txBody>
                  <a:tcPr/>
                </a:tc>
                <a:tc>
                  <a:txBody>
                    <a:bodyPr/>
                    <a:lstStyle/>
                    <a:p>
                      <a:r>
                        <a:rPr lang="en-US" dirty="0" smtClean="0"/>
                        <a:t>SEX </a:t>
                      </a:r>
                      <a:endParaRPr lang="en-US" dirty="0"/>
                    </a:p>
                  </a:txBody>
                  <a:tcPr/>
                </a:tc>
                <a:tc>
                  <a:txBody>
                    <a:bodyPr/>
                    <a:lstStyle/>
                    <a:p>
                      <a:r>
                        <a:rPr lang="en-US" dirty="0" smtClean="0"/>
                        <a:t>AGE</a:t>
                      </a:r>
                      <a:r>
                        <a:rPr lang="en-US" baseline="0" dirty="0" smtClean="0"/>
                        <a:t> </a:t>
                      </a:r>
                      <a:endParaRPr lang="en-US" dirty="0"/>
                    </a:p>
                  </a:txBody>
                  <a:tcPr/>
                </a:tc>
                <a:tc>
                  <a:txBody>
                    <a:bodyPr/>
                    <a:lstStyle/>
                    <a:p>
                      <a:r>
                        <a:rPr lang="en-US" dirty="0" smtClean="0"/>
                        <a:t>POSITION </a:t>
                      </a:r>
                      <a:endParaRPr lang="en-US" dirty="0"/>
                    </a:p>
                  </a:txBody>
                  <a:tcPr/>
                </a:tc>
                <a:tc>
                  <a:txBody>
                    <a:bodyPr/>
                    <a:lstStyle/>
                    <a:p>
                      <a:r>
                        <a:rPr lang="en-US" dirty="0" smtClean="0"/>
                        <a:t>BASE LOCATION</a:t>
                      </a:r>
                      <a:endParaRPr lang="en-US" dirty="0"/>
                    </a:p>
                  </a:txBody>
                  <a:tcPr/>
                </a:tc>
              </a:tr>
              <a:tr h="629077">
                <a:tc>
                  <a:txBody>
                    <a:bodyPr/>
                    <a:lstStyle/>
                    <a:p>
                      <a:r>
                        <a:rPr lang="en-US" dirty="0" err="1" smtClean="0"/>
                        <a:t>Cecellia</a:t>
                      </a:r>
                      <a:r>
                        <a:rPr lang="en-US" dirty="0" smtClean="0"/>
                        <a:t> </a:t>
                      </a:r>
                      <a:r>
                        <a:rPr lang="en-US" dirty="0" err="1" smtClean="0"/>
                        <a:t>Dawaolo</a:t>
                      </a:r>
                      <a:endParaRPr lang="en-US" dirty="0"/>
                    </a:p>
                  </a:txBody>
                  <a:tcPr/>
                </a:tc>
                <a:tc>
                  <a:txBody>
                    <a:bodyPr/>
                    <a:lstStyle/>
                    <a:p>
                      <a:r>
                        <a:rPr lang="en-US" dirty="0" smtClean="0"/>
                        <a:t>F</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above</a:t>
                      </a:r>
                      <a:r>
                        <a:rPr lang="en-US" baseline="0" dirty="0" smtClean="0"/>
                        <a:t> 35-year</a:t>
                      </a:r>
                      <a:endParaRPr lang="en-US" dirty="0" smtClean="0"/>
                    </a:p>
                    <a:p>
                      <a:endParaRPr lang="en-US" dirty="0"/>
                    </a:p>
                  </a:txBody>
                  <a:tcPr/>
                </a:tc>
                <a:tc>
                  <a:txBody>
                    <a:bodyPr/>
                    <a:lstStyle/>
                    <a:p>
                      <a:r>
                        <a:rPr lang="en-US" dirty="0" err="1" smtClean="0"/>
                        <a:t>Snr</a:t>
                      </a:r>
                      <a:r>
                        <a:rPr lang="en-US" dirty="0" smtClean="0"/>
                        <a:t>. Field Officer</a:t>
                      </a:r>
                      <a:endParaRPr lang="en-US" dirty="0"/>
                    </a:p>
                  </a:txBody>
                  <a:tcPr/>
                </a:tc>
                <a:tc>
                  <a:txBody>
                    <a:bodyPr/>
                    <a:lstStyle/>
                    <a:p>
                      <a:r>
                        <a:rPr lang="en-US" dirty="0" smtClean="0"/>
                        <a:t>Kolahun</a:t>
                      </a:r>
                      <a:endParaRPr lang="en-US" dirty="0"/>
                    </a:p>
                  </a:txBody>
                  <a:tcPr/>
                </a:tc>
              </a:tr>
              <a:tr h="629077">
                <a:tc>
                  <a:txBody>
                    <a:bodyPr/>
                    <a:lstStyle/>
                    <a:p>
                      <a:r>
                        <a:rPr lang="en-US" dirty="0" smtClean="0"/>
                        <a:t>Augustine </a:t>
                      </a:r>
                      <a:r>
                        <a:rPr lang="en-US" dirty="0" err="1" smtClean="0"/>
                        <a:t>Henah</a:t>
                      </a:r>
                      <a:endParaRPr lang="en-US" dirty="0"/>
                    </a:p>
                  </a:txBody>
                  <a:tcPr/>
                </a:tc>
                <a:tc>
                  <a:txBody>
                    <a:bodyPr/>
                    <a:lstStyle/>
                    <a:p>
                      <a:r>
                        <a:rPr lang="en-US" dirty="0" smtClean="0"/>
                        <a:t>M</a:t>
                      </a:r>
                      <a:endParaRPr lang="en-US" dirty="0"/>
                    </a:p>
                  </a:txBody>
                  <a:tcPr/>
                </a:tc>
                <a:tc>
                  <a:txBody>
                    <a:bodyPr/>
                    <a:lstStyle/>
                    <a:p>
                      <a:r>
                        <a:rPr lang="en-US" dirty="0" smtClean="0"/>
                        <a:t>35-year</a:t>
                      </a:r>
                      <a:endParaRPr lang="en-US" dirty="0"/>
                    </a:p>
                  </a:txBody>
                  <a:tcPr/>
                </a:tc>
                <a:tc>
                  <a:txBody>
                    <a:bodyPr/>
                    <a:lstStyle/>
                    <a:p>
                      <a:r>
                        <a:rPr lang="en-US" dirty="0" smtClean="0"/>
                        <a:t>Field Officer</a:t>
                      </a:r>
                      <a:endParaRPr lang="en-US" dirty="0"/>
                    </a:p>
                  </a:txBody>
                  <a:tcPr/>
                </a:tc>
                <a:tc>
                  <a:txBody>
                    <a:bodyPr/>
                    <a:lstStyle/>
                    <a:p>
                      <a:r>
                        <a:rPr lang="en-US" dirty="0" smtClean="0"/>
                        <a:t>Kolahun</a:t>
                      </a:r>
                      <a:endParaRPr lang="en-US" dirty="0"/>
                    </a:p>
                  </a:txBody>
                  <a:tcPr/>
                </a:tc>
              </a:tr>
              <a:tr h="629077">
                <a:tc>
                  <a:txBody>
                    <a:bodyPr/>
                    <a:lstStyle/>
                    <a:p>
                      <a:r>
                        <a:rPr lang="en-US" dirty="0" smtClean="0"/>
                        <a:t>Kennedy</a:t>
                      </a:r>
                      <a:r>
                        <a:rPr lang="en-US" baseline="0" dirty="0" smtClean="0"/>
                        <a:t> </a:t>
                      </a:r>
                      <a:r>
                        <a:rPr lang="en-US" baseline="0" dirty="0" err="1" smtClean="0"/>
                        <a:t>Ndorbor</a:t>
                      </a:r>
                      <a:endParaRPr lang="en-US" dirty="0"/>
                    </a:p>
                  </a:txBody>
                  <a:tcPr/>
                </a:tc>
                <a:tc>
                  <a:txBody>
                    <a:bodyPr/>
                    <a:lstStyle/>
                    <a:p>
                      <a:r>
                        <a:rPr lang="en-US" dirty="0" smtClean="0"/>
                        <a:t>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above</a:t>
                      </a:r>
                      <a:r>
                        <a:rPr lang="en-US" baseline="0" dirty="0" smtClean="0"/>
                        <a:t> 35-year</a:t>
                      </a:r>
                      <a:endParaRPr lang="en-US" dirty="0" smtClean="0"/>
                    </a:p>
                    <a:p>
                      <a:endParaRPr lang="en-US" dirty="0"/>
                    </a:p>
                  </a:txBody>
                  <a:tcPr/>
                </a:tc>
                <a:tc>
                  <a:txBody>
                    <a:bodyPr/>
                    <a:lstStyle/>
                    <a:p>
                      <a:r>
                        <a:rPr lang="en-US" dirty="0" smtClean="0"/>
                        <a:t>Field Supervisor</a:t>
                      </a:r>
                      <a:endParaRPr lang="en-US" dirty="0"/>
                    </a:p>
                  </a:txBody>
                  <a:tcPr/>
                </a:tc>
                <a:tc>
                  <a:txBody>
                    <a:bodyPr/>
                    <a:lstStyle/>
                    <a:p>
                      <a:r>
                        <a:rPr lang="en-US" dirty="0" smtClean="0"/>
                        <a:t>Voinjama</a:t>
                      </a:r>
                      <a:endParaRPr lang="en-US" dirty="0"/>
                    </a:p>
                  </a:txBody>
                  <a:tcPr/>
                </a:tc>
              </a:tr>
              <a:tr h="530036">
                <a:tc>
                  <a:txBody>
                    <a:bodyPr/>
                    <a:lstStyle/>
                    <a:p>
                      <a:r>
                        <a:rPr lang="en-US" dirty="0" smtClean="0"/>
                        <a:t>A. Mohammed D. </a:t>
                      </a:r>
                      <a:r>
                        <a:rPr lang="en-US" dirty="0" err="1" smtClean="0"/>
                        <a:t>Fofana</a:t>
                      </a:r>
                      <a:endParaRPr lang="en-US" dirty="0"/>
                    </a:p>
                  </a:txBody>
                  <a:tcPr/>
                </a:tc>
                <a:tc>
                  <a:txBody>
                    <a:bodyPr/>
                    <a:lstStyle/>
                    <a:p>
                      <a:r>
                        <a:rPr lang="en-US" dirty="0" smtClean="0"/>
                        <a:t>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above</a:t>
                      </a:r>
                      <a:r>
                        <a:rPr lang="en-US" baseline="0" dirty="0" smtClean="0"/>
                        <a:t> 35-year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smtClean="0"/>
                        <a:t>M&amp;E officer</a:t>
                      </a:r>
                      <a:endParaRPr lang="en-US" dirty="0"/>
                    </a:p>
                  </a:txBody>
                  <a:tcPr/>
                </a:tc>
                <a:tc>
                  <a:txBody>
                    <a:bodyPr/>
                    <a:lstStyle/>
                    <a:p>
                      <a:r>
                        <a:rPr lang="en-US" dirty="0" smtClean="0"/>
                        <a:t>Voinjama</a:t>
                      </a:r>
                      <a:endParaRPr lang="en-US" dirty="0"/>
                    </a:p>
                  </a:txBody>
                  <a:tcPr/>
                </a:tc>
              </a:tr>
              <a:tr h="629077">
                <a:tc>
                  <a:txBody>
                    <a:bodyPr/>
                    <a:lstStyle/>
                    <a:p>
                      <a:r>
                        <a:rPr lang="en-US" dirty="0" err="1" smtClean="0"/>
                        <a:t>Hadja</a:t>
                      </a:r>
                      <a:r>
                        <a:rPr lang="en-US" dirty="0" smtClean="0"/>
                        <a:t> </a:t>
                      </a:r>
                      <a:r>
                        <a:rPr lang="en-US" dirty="0" err="1" smtClean="0"/>
                        <a:t>Talawolly</a:t>
                      </a:r>
                      <a:endParaRPr lang="en-US" dirty="0"/>
                    </a:p>
                  </a:txBody>
                  <a:tcPr/>
                </a:tc>
                <a:tc>
                  <a:txBody>
                    <a:bodyPr/>
                    <a:lstStyle/>
                    <a:p>
                      <a:r>
                        <a:rPr lang="en-US" dirty="0" smtClean="0"/>
                        <a:t>F</a:t>
                      </a:r>
                      <a:endParaRPr lang="en-US" dirty="0"/>
                    </a:p>
                  </a:txBody>
                  <a:tcPr/>
                </a:tc>
                <a:tc>
                  <a:txBody>
                    <a:bodyPr/>
                    <a:lstStyle/>
                    <a:p>
                      <a:r>
                        <a:rPr lang="en-US" dirty="0" smtClean="0"/>
                        <a:t>30-year</a:t>
                      </a:r>
                      <a:endParaRPr lang="en-US" dirty="0"/>
                    </a:p>
                  </a:txBody>
                  <a:tcPr/>
                </a:tc>
                <a:tc>
                  <a:txBody>
                    <a:bodyPr/>
                    <a:lstStyle/>
                    <a:p>
                      <a:r>
                        <a:rPr lang="en-US" dirty="0" smtClean="0"/>
                        <a:t>Field Officer</a:t>
                      </a:r>
                      <a:r>
                        <a:rPr lang="en-US" baseline="0" dirty="0" smtClean="0"/>
                        <a:t> </a:t>
                      </a:r>
                      <a:endParaRPr lang="en-US" dirty="0"/>
                    </a:p>
                  </a:txBody>
                  <a:tcPr/>
                </a:tc>
                <a:tc>
                  <a:txBody>
                    <a:bodyPr/>
                    <a:lstStyle/>
                    <a:p>
                      <a:r>
                        <a:rPr lang="en-US" dirty="0" err="1" smtClean="0"/>
                        <a:t>Foya</a:t>
                      </a:r>
                      <a:endParaRPr lang="en-US" dirty="0"/>
                    </a:p>
                  </a:txBody>
                  <a:tcPr/>
                </a:tc>
              </a:tr>
              <a:tr h="629077">
                <a:tc>
                  <a:txBody>
                    <a:bodyPr/>
                    <a:lstStyle/>
                    <a:p>
                      <a:r>
                        <a:rPr lang="en-US" dirty="0" smtClean="0"/>
                        <a:t>Musa J. </a:t>
                      </a:r>
                      <a:r>
                        <a:rPr lang="en-US" dirty="0" err="1" smtClean="0"/>
                        <a:t>Kelleh</a:t>
                      </a:r>
                      <a:endParaRPr lang="en-US" dirty="0"/>
                    </a:p>
                  </a:txBody>
                  <a:tcPr/>
                </a:tc>
                <a:tc>
                  <a:txBody>
                    <a:bodyPr/>
                    <a:lstStyle/>
                    <a:p>
                      <a:r>
                        <a:rPr lang="en-US" dirty="0" smtClean="0"/>
                        <a:t>M </a:t>
                      </a:r>
                      <a:endParaRPr lang="en-US" dirty="0"/>
                    </a:p>
                  </a:txBody>
                  <a:tcPr/>
                </a:tc>
                <a:tc>
                  <a:txBody>
                    <a:bodyPr/>
                    <a:lstStyle/>
                    <a:p>
                      <a:r>
                        <a:rPr lang="en-US" dirty="0" smtClean="0"/>
                        <a:t>32-year</a:t>
                      </a:r>
                      <a:endParaRPr lang="en-US" dirty="0"/>
                    </a:p>
                  </a:txBody>
                  <a:tcPr/>
                </a:tc>
                <a:tc>
                  <a:txBody>
                    <a:bodyPr/>
                    <a:lstStyle/>
                    <a:p>
                      <a:r>
                        <a:rPr lang="en-US" dirty="0" smtClean="0"/>
                        <a:t>Field Officer</a:t>
                      </a:r>
                      <a:endParaRPr lang="en-US" dirty="0"/>
                    </a:p>
                  </a:txBody>
                  <a:tcPr/>
                </a:tc>
                <a:tc>
                  <a:txBody>
                    <a:bodyPr/>
                    <a:lstStyle/>
                    <a:p>
                      <a:r>
                        <a:rPr lang="en-US" dirty="0" smtClean="0"/>
                        <a:t>Kolahun</a:t>
                      </a:r>
                      <a:endParaRPr lang="en-US" dirty="0"/>
                    </a:p>
                  </a:txBody>
                  <a:tcPr/>
                </a:tc>
              </a:tr>
              <a:tr h="629077">
                <a:tc>
                  <a:txBody>
                    <a:bodyPr/>
                    <a:lstStyle/>
                    <a:p>
                      <a:r>
                        <a:rPr lang="en-US" dirty="0" err="1" smtClean="0"/>
                        <a:t>Karime</a:t>
                      </a:r>
                      <a:r>
                        <a:rPr lang="en-US" dirty="0" smtClean="0"/>
                        <a:t> A.</a:t>
                      </a:r>
                      <a:r>
                        <a:rPr lang="en-US" baseline="0" dirty="0" smtClean="0"/>
                        <a:t> </a:t>
                      </a:r>
                      <a:r>
                        <a:rPr lang="en-US" baseline="0" dirty="0" err="1" smtClean="0"/>
                        <a:t>Lamine</a:t>
                      </a:r>
                      <a:endParaRPr lang="en-US" dirty="0"/>
                    </a:p>
                  </a:txBody>
                  <a:tcPr/>
                </a:tc>
                <a:tc>
                  <a:txBody>
                    <a:bodyPr/>
                    <a:lstStyle/>
                    <a:p>
                      <a:r>
                        <a:rPr lang="en-US" dirty="0" smtClean="0"/>
                        <a:t>M </a:t>
                      </a:r>
                      <a:endParaRPr lang="en-US" dirty="0"/>
                    </a:p>
                  </a:txBody>
                  <a:tcPr/>
                </a:tc>
                <a:tc>
                  <a:txBody>
                    <a:bodyPr/>
                    <a:lstStyle/>
                    <a:p>
                      <a:r>
                        <a:rPr lang="en-US" dirty="0" smtClean="0"/>
                        <a:t>33-year</a:t>
                      </a:r>
                      <a:endParaRPr lang="en-US" dirty="0"/>
                    </a:p>
                  </a:txBody>
                  <a:tcPr/>
                </a:tc>
                <a:tc>
                  <a:txBody>
                    <a:bodyPr/>
                    <a:lstStyle/>
                    <a:p>
                      <a:endParaRPr lang="en-US" dirty="0"/>
                    </a:p>
                  </a:txBody>
                  <a:tcPr/>
                </a:tc>
                <a:tc>
                  <a:txBody>
                    <a:bodyPr/>
                    <a:lstStyle/>
                    <a:p>
                      <a:r>
                        <a:rPr lang="en-US" dirty="0" err="1" smtClean="0"/>
                        <a:t>Foya</a:t>
                      </a:r>
                      <a:endParaRPr lang="en-US" dirty="0"/>
                    </a:p>
                  </a:txBody>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612" y="0"/>
            <a:ext cx="870217" cy="1115945"/>
          </a:xfrm>
          <a:prstGeom prst="rect">
            <a:avLst/>
          </a:prstGeom>
        </p:spPr>
      </p:pic>
    </p:spTree>
    <p:extLst>
      <p:ext uri="{BB962C8B-B14F-4D97-AF65-F5344CB8AC3E}">
        <p14:creationId xmlns:p14="http://schemas.microsoft.com/office/powerpoint/2010/main" val="2930107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44828" cy="1115945"/>
          </a:xfrm>
          <a:solidFill>
            <a:schemeClr val="tx1"/>
          </a:solidFill>
        </p:spPr>
        <p:txBody>
          <a:bodyPr/>
          <a:lstStyle/>
          <a:p>
            <a:pPr algn="ctr"/>
            <a:r>
              <a:rPr lang="en-US" b="1" dirty="0" smtClean="0">
                <a:solidFill>
                  <a:schemeClr val="bg1"/>
                </a:solidFill>
              </a:rPr>
              <a:t>OUR CONTACTS: </a:t>
            </a:r>
            <a:endParaRPr lang="en-US" b="1" dirty="0">
              <a:solidFill>
                <a:schemeClr val="bg1"/>
              </a:solidFill>
            </a:endParaRPr>
          </a:p>
        </p:txBody>
      </p:sp>
      <p:sp>
        <p:nvSpPr>
          <p:cNvPr id="3" name="Content Placeholder 2"/>
          <p:cNvSpPr>
            <a:spLocks noGrp="1"/>
          </p:cNvSpPr>
          <p:nvPr>
            <p:ph idx="1"/>
          </p:nvPr>
        </p:nvSpPr>
        <p:spPr>
          <a:xfrm>
            <a:off x="838200" y="1481070"/>
            <a:ext cx="10515600" cy="4695893"/>
          </a:xfrm>
        </p:spPr>
        <p:txBody>
          <a:bodyPr>
            <a:normAutofit/>
          </a:bodyPr>
          <a:lstStyle/>
          <a:p>
            <a:pPr marL="0" indent="0">
              <a:buNone/>
            </a:pPr>
            <a:r>
              <a:rPr lang="en-US" sz="4000" dirty="0" smtClean="0"/>
              <a:t>Email: </a:t>
            </a:r>
            <a:r>
              <a:rPr lang="en-US" sz="4000" dirty="0" smtClean="0">
                <a:hlinkClick r:id="rId2"/>
              </a:rPr>
              <a:t>peacelinkliberia@yahoo.com</a:t>
            </a:r>
            <a:r>
              <a:rPr lang="en-US" sz="4000" dirty="0" smtClean="0"/>
              <a:t> or </a:t>
            </a:r>
            <a:r>
              <a:rPr lang="en-US" sz="4000" dirty="0" smtClean="0">
                <a:hlinkClick r:id="rId3"/>
              </a:rPr>
              <a:t>peacelinksliberia@gmail.com</a:t>
            </a:r>
            <a:r>
              <a:rPr lang="en-US" sz="4000" dirty="0" smtClean="0"/>
              <a:t> </a:t>
            </a:r>
          </a:p>
          <a:p>
            <a:pPr marL="0" indent="0">
              <a:buNone/>
            </a:pPr>
            <a:r>
              <a:rPr lang="en-US" sz="4000" dirty="0" smtClean="0"/>
              <a:t>Website: </a:t>
            </a:r>
            <a:r>
              <a:rPr lang="en-US" sz="4000" dirty="0" smtClean="0">
                <a:hlinkClick r:id="rId4"/>
              </a:rPr>
              <a:t>http://www.peacelinkliberia.weebly.com</a:t>
            </a:r>
            <a:r>
              <a:rPr lang="en-US" sz="4000" dirty="0" smtClean="0"/>
              <a:t> </a:t>
            </a:r>
          </a:p>
          <a:p>
            <a:pPr marL="0" indent="0">
              <a:buNone/>
            </a:pPr>
            <a:r>
              <a:rPr lang="en-US" sz="4000" dirty="0" smtClean="0"/>
              <a:t>Facebook</a:t>
            </a:r>
            <a:r>
              <a:rPr lang="en-US" sz="3200" dirty="0"/>
              <a:t>: </a:t>
            </a:r>
            <a:r>
              <a:rPr lang="en-US" sz="3200" dirty="0">
                <a:hlinkClick r:id="rId5"/>
              </a:rPr>
              <a:t>https://</a:t>
            </a:r>
            <a:r>
              <a:rPr lang="en-US" sz="3200" dirty="0" smtClean="0">
                <a:hlinkClick r:id="rId5"/>
              </a:rPr>
              <a:t>www.facebook.com/peacelink.liberia</a:t>
            </a:r>
            <a:endParaRPr lang="en-US" sz="3200" dirty="0" smtClean="0"/>
          </a:p>
          <a:p>
            <a:pPr marL="0" indent="0">
              <a:buNone/>
            </a:pPr>
            <a:r>
              <a:rPr lang="en-US" sz="4000" dirty="0" smtClean="0"/>
              <a:t>Twitter</a:t>
            </a:r>
            <a:r>
              <a:rPr lang="en-US" sz="4000" dirty="0"/>
              <a:t>: </a:t>
            </a:r>
            <a:r>
              <a:rPr lang="en-US" sz="4000" dirty="0">
                <a:hlinkClick r:id="rId6"/>
              </a:rPr>
              <a:t>https://</a:t>
            </a:r>
            <a:r>
              <a:rPr lang="en-US" sz="4000" dirty="0" smtClean="0">
                <a:hlinkClick r:id="rId6"/>
              </a:rPr>
              <a:t>twitter.com/Peacelinklib</a:t>
            </a:r>
            <a:endParaRPr lang="en-US" sz="4000" dirty="0" smtClean="0"/>
          </a:p>
          <a:p>
            <a:pPr marL="0" indent="0">
              <a:buNone/>
            </a:pPr>
            <a:r>
              <a:rPr lang="en-US" sz="4000" dirty="0"/>
              <a:t>Tel: +23177081728 </a:t>
            </a:r>
            <a:r>
              <a:rPr lang="en-US" sz="4000" dirty="0" smtClean="0"/>
              <a:t>or </a:t>
            </a:r>
            <a:r>
              <a:rPr lang="en-US" sz="4000" dirty="0"/>
              <a:t>+231886684670</a:t>
            </a:r>
          </a:p>
          <a:p>
            <a:pPr marL="0" indent="0">
              <a:buNone/>
            </a:pPr>
            <a:endParaRPr lang="en-US" sz="4000" dirty="0" smtClean="0"/>
          </a:p>
          <a:p>
            <a:pPr marL="0" indent="0">
              <a:buNone/>
            </a:pPr>
            <a:endParaRPr lang="en-US"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21782" y="-1"/>
            <a:ext cx="870217" cy="1115945"/>
          </a:xfrm>
          <a:prstGeom prst="rect">
            <a:avLst/>
          </a:prstGeom>
        </p:spPr>
      </p:pic>
    </p:spTree>
    <p:extLst>
      <p:ext uri="{BB962C8B-B14F-4D97-AF65-F5344CB8AC3E}">
        <p14:creationId xmlns:p14="http://schemas.microsoft.com/office/powerpoint/2010/main" val="2260520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44828" cy="1115945"/>
          </a:xfrm>
          <a:solidFill>
            <a:schemeClr val="tx1"/>
          </a:solidFill>
        </p:spPr>
        <p:txBody>
          <a:bodyPr/>
          <a:lstStyle/>
          <a:p>
            <a:pPr algn="ctr"/>
            <a:r>
              <a:rPr lang="en-US" b="1" smtClean="0">
                <a:solidFill>
                  <a:schemeClr val="bg1"/>
                </a:solidFill>
              </a:rPr>
              <a:t>We are: </a:t>
            </a:r>
            <a:endParaRPr lang="en-US" b="1" dirty="0">
              <a:solidFill>
                <a:schemeClr val="bg1"/>
              </a:solidFill>
            </a:endParaRPr>
          </a:p>
        </p:txBody>
      </p:sp>
      <p:sp>
        <p:nvSpPr>
          <p:cNvPr id="3" name="Content Placeholder 2"/>
          <p:cNvSpPr>
            <a:spLocks noGrp="1"/>
          </p:cNvSpPr>
          <p:nvPr>
            <p:ph idx="1"/>
          </p:nvPr>
        </p:nvSpPr>
        <p:spPr>
          <a:xfrm>
            <a:off x="838200" y="1481070"/>
            <a:ext cx="10515600" cy="4695893"/>
          </a:xfrm>
        </p:spPr>
        <p:txBody>
          <a:bodyPr>
            <a:normAutofit/>
          </a:bodyPr>
          <a:lstStyle/>
          <a:p>
            <a:pPr marL="0" indent="0" algn="ctr">
              <a:buNone/>
            </a:pPr>
            <a:r>
              <a:rPr lang="en-US" sz="5400" b="1" i="1" dirty="0" smtClean="0">
                <a:solidFill>
                  <a:schemeClr val="bg1"/>
                </a:solidFill>
              </a:rPr>
              <a:t>Volunteering for just peace and security for all regardless of our status. </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1782" y="-1"/>
            <a:ext cx="870217" cy="1115945"/>
          </a:xfrm>
          <a:prstGeom prst="rect">
            <a:avLst/>
          </a:prstGeom>
        </p:spPr>
      </p:pic>
    </p:spTree>
    <p:extLst>
      <p:ext uri="{BB962C8B-B14F-4D97-AF65-F5344CB8AC3E}">
        <p14:creationId xmlns:p14="http://schemas.microsoft.com/office/powerpoint/2010/main" val="4057763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77309"/>
          </a:xfrm>
          <a:solidFill>
            <a:schemeClr val="tx1"/>
          </a:solidFill>
          <a:ln>
            <a:solidFill>
              <a:srgbClr val="0070C0"/>
            </a:solidFill>
          </a:ln>
        </p:spPr>
        <p:txBody>
          <a:bodyPr/>
          <a:lstStyle/>
          <a:p>
            <a:pPr algn="ctr"/>
            <a:r>
              <a:rPr lang="en-US" b="1" dirty="0" smtClean="0">
                <a:solidFill>
                  <a:schemeClr val="bg1"/>
                </a:solidFill>
              </a:rPr>
              <a:t>OUR MISSION STATMENT</a:t>
            </a:r>
            <a:endParaRPr lang="en-US" b="1" dirty="0">
              <a:solidFill>
                <a:schemeClr val="bg1"/>
              </a:solidFill>
            </a:endParaRPr>
          </a:p>
        </p:txBody>
      </p:sp>
      <p:sp>
        <p:nvSpPr>
          <p:cNvPr id="3" name="Content Placeholder 2"/>
          <p:cNvSpPr>
            <a:spLocks noGrp="1"/>
          </p:cNvSpPr>
          <p:nvPr>
            <p:ph idx="1"/>
          </p:nvPr>
        </p:nvSpPr>
        <p:spPr>
          <a:xfrm>
            <a:off x="838201" y="1442434"/>
            <a:ext cx="6251222" cy="4971245"/>
          </a:xfrm>
        </p:spPr>
        <p:txBody>
          <a:bodyPr>
            <a:normAutofit fontScale="85000" lnSpcReduction="20000"/>
          </a:bodyPr>
          <a:lstStyle/>
          <a:p>
            <a:pPr marL="0" indent="0">
              <a:buNone/>
            </a:pPr>
            <a:r>
              <a:rPr lang="en-US" sz="4000" b="1" dirty="0" smtClean="0"/>
              <a:t>MISSION</a:t>
            </a:r>
            <a:r>
              <a:rPr lang="en-US" sz="3900" b="1" dirty="0" smtClean="0"/>
              <a:t>: </a:t>
            </a:r>
            <a:r>
              <a:rPr lang="en-US" sz="3900" b="1" dirty="0" smtClean="0">
                <a:solidFill>
                  <a:schemeClr val="bg1"/>
                </a:solidFill>
              </a:rPr>
              <a:t>Volunteers in building peaceful and </a:t>
            </a:r>
            <a:r>
              <a:rPr lang="en-US" sz="3900" b="1" dirty="0">
                <a:solidFill>
                  <a:schemeClr val="bg1"/>
                </a:solidFill>
              </a:rPr>
              <a:t>i</a:t>
            </a:r>
            <a:r>
              <a:rPr lang="en-US" sz="3900" b="1" dirty="0" smtClean="0">
                <a:solidFill>
                  <a:schemeClr val="bg1"/>
                </a:solidFill>
              </a:rPr>
              <a:t>nclusive society </a:t>
            </a:r>
          </a:p>
          <a:p>
            <a:pPr marL="0" indent="0" algn="just">
              <a:buNone/>
            </a:pPr>
            <a:endParaRPr lang="en-US" dirty="0" smtClean="0">
              <a:solidFill>
                <a:schemeClr val="bg1"/>
              </a:solidFill>
            </a:endParaRPr>
          </a:p>
          <a:p>
            <a:pPr marL="0" indent="0" algn="just">
              <a:buNone/>
            </a:pPr>
            <a:r>
              <a:rPr lang="en-US" sz="4000" b="1" dirty="0" smtClean="0"/>
              <a:t>VISION: </a:t>
            </a:r>
            <a:r>
              <a:rPr lang="en-US" sz="4000" b="1" dirty="0" smtClean="0">
                <a:solidFill>
                  <a:schemeClr val="bg1"/>
                </a:solidFill>
              </a:rPr>
              <a:t>A society with peace and security everyone regardless of social status. </a:t>
            </a:r>
          </a:p>
          <a:p>
            <a:pPr marL="0" indent="0" algn="just">
              <a:buNone/>
            </a:pPr>
            <a:r>
              <a:rPr lang="en-US" sz="4000" b="1" dirty="0" smtClean="0">
                <a:solidFill>
                  <a:schemeClr val="bg1"/>
                </a:solidFill>
              </a:rPr>
              <a:t>CORE VALUES:</a:t>
            </a:r>
          </a:p>
          <a:p>
            <a:pPr marL="0" indent="0" algn="just">
              <a:buNone/>
            </a:pPr>
            <a:endParaRPr lang="en-US" dirty="0" smtClean="0">
              <a:solidFill>
                <a:schemeClr val="bg1"/>
              </a:solidFill>
            </a:endParaRPr>
          </a:p>
          <a:p>
            <a:pPr algn="just">
              <a:buFont typeface="Wingdings" panose="05000000000000000000" pitchFamily="2" charset="2"/>
              <a:buChar char="q"/>
            </a:pPr>
            <a:r>
              <a:rPr lang="en-US" sz="4700" dirty="0" smtClean="0">
                <a:solidFill>
                  <a:schemeClr val="bg1"/>
                </a:solidFill>
              </a:rPr>
              <a:t> </a:t>
            </a:r>
            <a:r>
              <a:rPr lang="en-US" sz="4700" b="1" dirty="0" smtClean="0">
                <a:solidFill>
                  <a:schemeClr val="bg1"/>
                </a:solidFill>
              </a:rPr>
              <a:t>UNITY </a:t>
            </a:r>
          </a:p>
          <a:p>
            <a:pPr algn="just">
              <a:buFont typeface="Wingdings" panose="05000000000000000000" pitchFamily="2" charset="2"/>
              <a:buChar char="q"/>
            </a:pPr>
            <a:r>
              <a:rPr lang="en-US" sz="4300" b="1" dirty="0" smtClean="0">
                <a:solidFill>
                  <a:schemeClr val="bg1"/>
                </a:solidFill>
              </a:rPr>
              <a:t>DIVERSITY </a:t>
            </a:r>
          </a:p>
          <a:p>
            <a:pPr algn="just">
              <a:buFont typeface="Wingdings" panose="05000000000000000000" pitchFamily="2" charset="2"/>
              <a:buChar char="q"/>
            </a:pPr>
            <a:r>
              <a:rPr lang="en-US" sz="4300" b="1" dirty="0" smtClean="0">
                <a:solidFill>
                  <a:schemeClr val="bg1"/>
                </a:solidFill>
              </a:rPr>
              <a:t>RESPECT</a:t>
            </a:r>
            <a:r>
              <a:rPr lang="en-US" sz="4300" dirty="0" smtClean="0">
                <a:solidFill>
                  <a:schemeClr val="bg1"/>
                </a:solidFill>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1782" y="0"/>
            <a:ext cx="870217" cy="1044260"/>
          </a:xfrm>
          <a:prstGeom prst="rect">
            <a:avLst/>
          </a:prstGeom>
        </p:spPr>
      </p:pic>
      <p:pic>
        <p:nvPicPr>
          <p:cNvPr id="6" name="Picture 5"/>
          <p:cNvPicPr>
            <a:picLocks noChangeAspect="1"/>
          </p:cNvPicPr>
          <p:nvPr/>
        </p:nvPicPr>
        <p:blipFill>
          <a:blip r:embed="rId3"/>
          <a:stretch>
            <a:fillRect/>
          </a:stretch>
        </p:blipFill>
        <p:spPr>
          <a:xfrm>
            <a:off x="7089423" y="1667744"/>
            <a:ext cx="4990476" cy="3809524"/>
          </a:xfrm>
          <a:prstGeom prst="rect">
            <a:avLst/>
          </a:prstGeom>
        </p:spPr>
      </p:pic>
    </p:spTree>
    <p:extLst>
      <p:ext uri="{BB962C8B-B14F-4D97-AF65-F5344CB8AC3E}">
        <p14:creationId xmlns:p14="http://schemas.microsoft.com/office/powerpoint/2010/main" val="2160238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60"/>
          <p:cNvGrpSpPr>
            <a:grpSpLocks/>
          </p:cNvGrpSpPr>
          <p:nvPr/>
        </p:nvGrpSpPr>
        <p:grpSpPr bwMode="auto">
          <a:xfrm>
            <a:off x="14422" y="1475"/>
            <a:ext cx="12192130" cy="6452736"/>
            <a:chOff x="10" y="-346"/>
            <a:chExt cx="12624" cy="14193"/>
          </a:xfrm>
        </p:grpSpPr>
        <p:grpSp>
          <p:nvGrpSpPr>
            <p:cNvPr id="6" name="Group 58"/>
            <p:cNvGrpSpPr>
              <a:grpSpLocks/>
            </p:cNvGrpSpPr>
            <p:nvPr/>
          </p:nvGrpSpPr>
          <p:grpSpPr bwMode="auto">
            <a:xfrm>
              <a:off x="1037" y="1623"/>
              <a:ext cx="10540" cy="12224"/>
              <a:chOff x="0" y="-99"/>
              <a:chExt cx="66747" cy="89893"/>
            </a:xfrm>
          </p:grpSpPr>
          <p:sp>
            <p:nvSpPr>
              <p:cNvPr id="8" name="Straight Arrow Connector 36"/>
              <p:cNvSpPr>
                <a:spLocks noChangeShapeType="1"/>
              </p:cNvSpPr>
              <p:nvPr/>
            </p:nvSpPr>
            <p:spPr bwMode="auto">
              <a:xfrm flipH="1">
                <a:off x="47365" y="36210"/>
                <a:ext cx="0" cy="3564"/>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 name="Group 57"/>
              <p:cNvGrpSpPr>
                <a:grpSpLocks/>
              </p:cNvGrpSpPr>
              <p:nvPr/>
            </p:nvGrpSpPr>
            <p:grpSpPr bwMode="auto">
              <a:xfrm>
                <a:off x="0" y="-99"/>
                <a:ext cx="66747" cy="89893"/>
                <a:chOff x="0" y="-99"/>
                <a:chExt cx="66747" cy="89893"/>
              </a:xfrm>
            </p:grpSpPr>
            <p:sp>
              <p:nvSpPr>
                <p:cNvPr id="10" name="Straight Arrow Connector 38"/>
                <p:cNvSpPr>
                  <a:spLocks noChangeShapeType="1"/>
                </p:cNvSpPr>
                <p:nvPr/>
              </p:nvSpPr>
              <p:spPr bwMode="auto">
                <a:xfrm flipV="1">
                  <a:off x="17647" y="32918"/>
                  <a:ext cx="0" cy="2921"/>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56"/>
                <p:cNvGrpSpPr>
                  <a:grpSpLocks/>
                </p:cNvGrpSpPr>
                <p:nvPr/>
              </p:nvGrpSpPr>
              <p:grpSpPr bwMode="auto">
                <a:xfrm>
                  <a:off x="0" y="-99"/>
                  <a:ext cx="66747" cy="89893"/>
                  <a:chOff x="0" y="-99"/>
                  <a:chExt cx="66747" cy="89893"/>
                </a:xfrm>
              </p:grpSpPr>
              <p:sp>
                <p:nvSpPr>
                  <p:cNvPr id="12" name="Straight Arrow Connector 46"/>
                  <p:cNvSpPr>
                    <a:spLocks noChangeShapeType="1"/>
                  </p:cNvSpPr>
                  <p:nvPr/>
                </p:nvSpPr>
                <p:spPr bwMode="auto">
                  <a:xfrm flipV="1">
                    <a:off x="9326" y="57698"/>
                    <a:ext cx="4390" cy="0"/>
                  </a:xfrm>
                  <a:prstGeom prst="straightConnector1">
                    <a:avLst/>
                  </a:prstGeom>
                  <a:noFill/>
                  <a:ln w="19050">
                    <a:solidFill>
                      <a:srgbClr val="5B9BD5"/>
                    </a:solidFill>
                    <a:prstDash val="sysDash"/>
                    <a:miter lim="800000"/>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55"/>
                  <p:cNvGrpSpPr>
                    <a:grpSpLocks/>
                  </p:cNvGrpSpPr>
                  <p:nvPr/>
                </p:nvGrpSpPr>
                <p:grpSpPr bwMode="auto">
                  <a:xfrm>
                    <a:off x="0" y="-99"/>
                    <a:ext cx="66747" cy="89893"/>
                    <a:chOff x="0" y="-99"/>
                    <a:chExt cx="66747" cy="89893"/>
                  </a:xfrm>
                </p:grpSpPr>
                <p:sp>
                  <p:nvSpPr>
                    <p:cNvPr id="14" name="Straight Connector 20"/>
                    <p:cNvSpPr>
                      <a:spLocks noChangeShapeType="1"/>
                    </p:cNvSpPr>
                    <p:nvPr/>
                  </p:nvSpPr>
                  <p:spPr bwMode="auto">
                    <a:xfrm>
                      <a:off x="2468" y="35570"/>
                      <a:ext cx="30176" cy="0"/>
                    </a:xfrm>
                    <a:prstGeom prst="line">
                      <a:avLst/>
                    </a:prstGeom>
                    <a:noFill/>
                    <a:ln w="31750">
                      <a:solidFill>
                        <a:srgbClr val="5B9BD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54"/>
                    <p:cNvGrpSpPr>
                      <a:grpSpLocks/>
                    </p:cNvGrpSpPr>
                    <p:nvPr/>
                  </p:nvGrpSpPr>
                  <p:grpSpPr bwMode="auto">
                    <a:xfrm>
                      <a:off x="0" y="-99"/>
                      <a:ext cx="66747" cy="89893"/>
                      <a:chOff x="0" y="-99"/>
                      <a:chExt cx="66747" cy="89893"/>
                    </a:xfrm>
                  </p:grpSpPr>
                  <p:sp>
                    <p:nvSpPr>
                      <p:cNvPr id="16" name="Rectangle 12"/>
                      <p:cNvSpPr>
                        <a:spLocks noChangeArrowheads="1"/>
                      </p:cNvSpPr>
                      <p:nvPr/>
                    </p:nvSpPr>
                    <p:spPr bwMode="auto">
                      <a:xfrm rot="10800000" flipV="1">
                        <a:off x="14081" y="54772"/>
                        <a:ext cx="9601" cy="6121"/>
                      </a:xfrm>
                      <a:prstGeom prst="rect">
                        <a:avLst/>
                      </a:prstGeom>
                      <a:gradFill rotWithShape="1">
                        <a:gsLst>
                          <a:gs pos="0">
                            <a:srgbClr val="FFC746"/>
                          </a:gs>
                          <a:gs pos="50000">
                            <a:srgbClr val="FFC600"/>
                          </a:gs>
                          <a:gs pos="100000">
                            <a:srgbClr val="E5B600"/>
                          </a:gs>
                        </a:gsLst>
                        <a:lin ang="5400000"/>
                      </a:gradFill>
                      <a:ln w="63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FIELD OFFICERS </a:t>
                        </a: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nvGrpSpPr>
                      <p:cNvPr id="17" name="Group 53"/>
                      <p:cNvGrpSpPr>
                        <a:grpSpLocks/>
                      </p:cNvGrpSpPr>
                      <p:nvPr/>
                    </p:nvGrpSpPr>
                    <p:grpSpPr bwMode="auto">
                      <a:xfrm>
                        <a:off x="0" y="-99"/>
                        <a:ext cx="66747" cy="89893"/>
                        <a:chOff x="0" y="-99"/>
                        <a:chExt cx="66747" cy="89893"/>
                      </a:xfrm>
                    </p:grpSpPr>
                    <p:grpSp>
                      <p:nvGrpSpPr>
                        <p:cNvPr id="18" name="Group 51"/>
                        <p:cNvGrpSpPr>
                          <a:grpSpLocks/>
                        </p:cNvGrpSpPr>
                        <p:nvPr/>
                      </p:nvGrpSpPr>
                      <p:grpSpPr bwMode="auto">
                        <a:xfrm>
                          <a:off x="0" y="54498"/>
                          <a:ext cx="66747" cy="35296"/>
                          <a:chOff x="0" y="0"/>
                          <a:chExt cx="66747" cy="35295"/>
                        </a:xfrm>
                      </p:grpSpPr>
                      <p:sp>
                        <p:nvSpPr>
                          <p:cNvPr id="53" name="Rectangle 13"/>
                          <p:cNvSpPr>
                            <a:spLocks noChangeArrowheads="1"/>
                          </p:cNvSpPr>
                          <p:nvPr/>
                        </p:nvSpPr>
                        <p:spPr bwMode="auto">
                          <a:xfrm rot="10800000" flipV="1">
                            <a:off x="28254" y="0"/>
                            <a:ext cx="8962" cy="6216"/>
                          </a:xfrm>
                          <a:prstGeom prst="rect">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FIELD OFFICERS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14"/>
                          <p:cNvSpPr>
                            <a:spLocks noChangeArrowheads="1"/>
                          </p:cNvSpPr>
                          <p:nvPr/>
                        </p:nvSpPr>
                        <p:spPr bwMode="auto">
                          <a:xfrm rot="10800000" flipV="1">
                            <a:off x="42793" y="274"/>
                            <a:ext cx="9510" cy="6218"/>
                          </a:xfrm>
                          <a:prstGeom prst="rect">
                            <a:avLst/>
                          </a:prstGeom>
                          <a:gradFill rotWithShape="1">
                            <a:gsLst>
                              <a:gs pos="0">
                                <a:srgbClr val="F18C55"/>
                              </a:gs>
                              <a:gs pos="50000">
                                <a:srgbClr val="F67B28"/>
                              </a:gs>
                              <a:gs pos="100000">
                                <a:srgbClr val="E56B17"/>
                              </a:gs>
                            </a:gsLst>
                            <a:lin ang="5400000"/>
                          </a:gradFill>
                          <a:ln w="635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SECURITIES &amp; CLEARNERS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16"/>
                          <p:cNvSpPr>
                            <a:spLocks noChangeArrowheads="1"/>
                          </p:cNvSpPr>
                          <p:nvPr/>
                        </p:nvSpPr>
                        <p:spPr bwMode="auto">
                          <a:xfrm rot="10800000" flipV="1">
                            <a:off x="274" y="15361"/>
                            <a:ext cx="66473" cy="6218"/>
                          </a:xfrm>
                          <a:prstGeom prst="rect">
                            <a:avLst/>
                          </a:prstGeom>
                          <a:solidFill>
                            <a:srgbClr val="7F7F7F"/>
                          </a:solidFill>
                          <a:ln w="6350">
                            <a:solidFill>
                              <a:srgbClr val="C00000"/>
                            </a:solidFill>
                            <a:miter lim="800000"/>
                            <a:headEnd/>
                            <a:tailEnd/>
                          </a:ln>
                          <a:effectLst>
                            <a:outerShdw dist="12700" dir="5400000" algn="ctr" rotWithShape="0">
                              <a:srgbClr val="000000"/>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COMMUNITY VOLUNTEERS, STAKEHOLDERS,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6" name="Rectangle 17"/>
                          <p:cNvSpPr>
                            <a:spLocks noChangeArrowheads="1"/>
                          </p:cNvSpPr>
                          <p:nvPr/>
                        </p:nvSpPr>
                        <p:spPr bwMode="auto">
                          <a:xfrm rot="10800000" flipV="1">
                            <a:off x="0" y="29077"/>
                            <a:ext cx="66473" cy="6218"/>
                          </a:xfrm>
                          <a:prstGeom prst="rect">
                            <a:avLst/>
                          </a:prstGeom>
                          <a:gradFill rotWithShape="1">
                            <a:gsLst>
                              <a:gs pos="0">
                                <a:srgbClr val="B1CBE9"/>
                              </a:gs>
                              <a:gs pos="50000">
                                <a:srgbClr val="A3C1E5"/>
                              </a:gs>
                              <a:gs pos="100000">
                                <a:srgbClr val="92B9E4"/>
                              </a:gs>
                            </a:gsLst>
                            <a:lin ang="5400000"/>
                          </a:gradFill>
                          <a:ln>
                            <a:noFill/>
                          </a:ln>
                          <a:effectLst>
                            <a:outerShdw dist="12700" dir="5400000" algn="ctr" rotWithShape="0">
                              <a:srgbClr val="000000"/>
                            </a:outerShdw>
                          </a:effectLst>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COMMUNITIES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7" name="Straight Arrow Connector 31"/>
                          <p:cNvSpPr>
                            <a:spLocks noChangeShapeType="1"/>
                          </p:cNvSpPr>
                          <p:nvPr/>
                        </p:nvSpPr>
                        <p:spPr bwMode="auto">
                          <a:xfrm>
                            <a:off x="47183" y="6492"/>
                            <a:ext cx="0" cy="8412"/>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Straight Arrow Connector 32"/>
                          <p:cNvSpPr>
                            <a:spLocks noChangeShapeType="1"/>
                          </p:cNvSpPr>
                          <p:nvPr/>
                        </p:nvSpPr>
                        <p:spPr bwMode="auto">
                          <a:xfrm>
                            <a:off x="32186" y="6217"/>
                            <a:ext cx="0" cy="8413"/>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Straight Arrow Connector 33"/>
                          <p:cNvSpPr>
                            <a:spLocks noChangeShapeType="1"/>
                          </p:cNvSpPr>
                          <p:nvPr/>
                        </p:nvSpPr>
                        <p:spPr bwMode="auto">
                          <a:xfrm>
                            <a:off x="18928" y="6583"/>
                            <a:ext cx="0" cy="8413"/>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Straight Arrow Connector 34"/>
                          <p:cNvSpPr>
                            <a:spLocks noChangeShapeType="1"/>
                          </p:cNvSpPr>
                          <p:nvPr/>
                        </p:nvSpPr>
                        <p:spPr bwMode="auto">
                          <a:xfrm>
                            <a:off x="4206" y="7223"/>
                            <a:ext cx="0" cy="8413"/>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Straight Arrow Connector 35"/>
                          <p:cNvSpPr>
                            <a:spLocks noChangeShapeType="1"/>
                          </p:cNvSpPr>
                          <p:nvPr/>
                        </p:nvSpPr>
                        <p:spPr bwMode="auto">
                          <a:xfrm>
                            <a:off x="32644" y="21396"/>
                            <a:ext cx="0" cy="8134"/>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Straight Arrow Connector 45"/>
                          <p:cNvSpPr>
                            <a:spLocks noChangeShapeType="1"/>
                          </p:cNvSpPr>
                          <p:nvPr/>
                        </p:nvSpPr>
                        <p:spPr bwMode="auto">
                          <a:xfrm flipV="1">
                            <a:off x="23774" y="3200"/>
                            <a:ext cx="4389" cy="0"/>
                          </a:xfrm>
                          <a:prstGeom prst="straightConnector1">
                            <a:avLst/>
                          </a:prstGeom>
                          <a:noFill/>
                          <a:ln w="19050">
                            <a:solidFill>
                              <a:srgbClr val="5B9BD5"/>
                            </a:solidFill>
                            <a:prstDash val="sysDash"/>
                            <a:miter lim="800000"/>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52"/>
                        <p:cNvGrpSpPr>
                          <a:grpSpLocks/>
                        </p:cNvGrpSpPr>
                        <p:nvPr/>
                      </p:nvGrpSpPr>
                      <p:grpSpPr bwMode="auto">
                        <a:xfrm>
                          <a:off x="548" y="-99"/>
                          <a:ext cx="65837" cy="61179"/>
                          <a:chOff x="0" y="-99"/>
                          <a:chExt cx="65836" cy="61179"/>
                        </a:xfrm>
                      </p:grpSpPr>
                      <p:grpSp>
                        <p:nvGrpSpPr>
                          <p:cNvPr id="20" name="Group 50"/>
                          <p:cNvGrpSpPr>
                            <a:grpSpLocks/>
                          </p:cNvGrpSpPr>
                          <p:nvPr/>
                        </p:nvGrpSpPr>
                        <p:grpSpPr bwMode="auto">
                          <a:xfrm>
                            <a:off x="0" y="32278"/>
                            <a:ext cx="65836" cy="28802"/>
                            <a:chOff x="0" y="0"/>
                            <a:chExt cx="65836" cy="28802"/>
                          </a:xfrm>
                        </p:grpSpPr>
                        <p:sp>
                          <p:nvSpPr>
                            <p:cNvPr id="32" name="Rectangle 9"/>
                            <p:cNvSpPr>
                              <a:spLocks noChangeArrowheads="1"/>
                            </p:cNvSpPr>
                            <p:nvPr/>
                          </p:nvSpPr>
                          <p:spPr bwMode="auto">
                            <a:xfrm rot="10800000" flipV="1">
                              <a:off x="42153" y="7498"/>
                              <a:ext cx="9510" cy="6218"/>
                            </a:xfrm>
                            <a:prstGeom prst="rect">
                              <a:avLst/>
                            </a:prstGeom>
                            <a:gradFill rotWithShape="1">
                              <a:gsLst>
                                <a:gs pos="0">
                                  <a:srgbClr val="F18C55"/>
                                </a:gs>
                                <a:gs pos="50000">
                                  <a:srgbClr val="F67B28"/>
                                </a:gs>
                                <a:gs pos="100000">
                                  <a:srgbClr val="E56B17"/>
                                </a:gs>
                              </a:gsLst>
                              <a:lin ang="5400000"/>
                            </a:gra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LOGISTIC OFFICER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10"/>
                            <p:cNvSpPr>
                              <a:spLocks noChangeArrowheads="1"/>
                            </p:cNvSpPr>
                            <p:nvPr/>
                          </p:nvSpPr>
                          <p:spPr bwMode="auto">
                            <a:xfrm rot="10800000" flipV="1">
                              <a:off x="56327" y="7406"/>
                              <a:ext cx="9509" cy="6218"/>
                            </a:xfrm>
                            <a:prstGeom prst="rect">
                              <a:avLst/>
                            </a:prstGeom>
                            <a:gradFill rotWithShape="1">
                              <a:gsLst>
                                <a:gs pos="0">
                                  <a:srgbClr val="F18C55"/>
                                </a:gs>
                                <a:gs pos="50000">
                                  <a:srgbClr val="F67B28"/>
                                </a:gs>
                                <a:gs pos="100000">
                                  <a:srgbClr val="E56B17"/>
                                </a:gs>
                              </a:gsLst>
                              <a:lin ang="5400000"/>
                            </a:gradFill>
                            <a:ln w="635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FINANCE OFFICER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11"/>
                            <p:cNvSpPr>
                              <a:spLocks noChangeArrowheads="1"/>
                            </p:cNvSpPr>
                            <p:nvPr/>
                          </p:nvSpPr>
                          <p:spPr bwMode="auto">
                            <a:xfrm rot="10800000" flipV="1">
                              <a:off x="0" y="22585"/>
                              <a:ext cx="8500" cy="6217"/>
                            </a:xfrm>
                            <a:prstGeom prst="rect">
                              <a:avLst/>
                            </a:prstGeom>
                            <a:gradFill rotWithShape="1">
                              <a:gsLst>
                                <a:gs pos="0">
                                  <a:srgbClr val="B1CBE9"/>
                                </a:gs>
                                <a:gs pos="50000">
                                  <a:srgbClr val="A3C1E5"/>
                                </a:gs>
                                <a:gs pos="100000">
                                  <a:srgbClr val="92B9E4"/>
                                </a:gs>
                              </a:gsLst>
                              <a:lin ang="5400000"/>
                            </a:gradFill>
                            <a:ln>
                              <a:noFill/>
                            </a:ln>
                            <a:effectLst>
                              <a:outerShdw dist="12700" dir="5400000" algn="ctr" rotWithShape="0">
                                <a:srgbClr val="000000"/>
                              </a:outerShdw>
                            </a:effectLst>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FIELD OFFICERS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Straight Connector 21"/>
                            <p:cNvSpPr>
                              <a:spLocks noChangeShapeType="1"/>
                            </p:cNvSpPr>
                            <p:nvPr/>
                          </p:nvSpPr>
                          <p:spPr bwMode="auto">
                            <a:xfrm>
                              <a:off x="46725" y="3840"/>
                              <a:ext cx="14259" cy="274"/>
                            </a:xfrm>
                            <a:prstGeom prst="line">
                              <a:avLst/>
                            </a:prstGeom>
                            <a:noFill/>
                            <a:ln w="28575">
                              <a:solidFill>
                                <a:srgbClr val="5B9BD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Straight Arrow Connector 24"/>
                            <p:cNvSpPr>
                              <a:spLocks noChangeShapeType="1"/>
                            </p:cNvSpPr>
                            <p:nvPr/>
                          </p:nvSpPr>
                          <p:spPr bwMode="auto">
                            <a:xfrm>
                              <a:off x="1920" y="3566"/>
                              <a:ext cx="0" cy="3749"/>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Straight Arrow Connector 25"/>
                            <p:cNvSpPr>
                              <a:spLocks noChangeShapeType="1"/>
                            </p:cNvSpPr>
                            <p:nvPr/>
                          </p:nvSpPr>
                          <p:spPr bwMode="auto">
                            <a:xfrm>
                              <a:off x="19568" y="3840"/>
                              <a:ext cx="0" cy="3749"/>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Straight Arrow Connector 26"/>
                            <p:cNvSpPr>
                              <a:spLocks noChangeShapeType="1"/>
                            </p:cNvSpPr>
                            <p:nvPr/>
                          </p:nvSpPr>
                          <p:spPr bwMode="auto">
                            <a:xfrm>
                              <a:off x="32004" y="3749"/>
                              <a:ext cx="0" cy="3749"/>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Straight Arrow Connector 27"/>
                            <p:cNvSpPr>
                              <a:spLocks noChangeShapeType="1"/>
                            </p:cNvSpPr>
                            <p:nvPr/>
                          </p:nvSpPr>
                          <p:spPr bwMode="auto">
                            <a:xfrm>
                              <a:off x="3749" y="14173"/>
                              <a:ext cx="0" cy="8412"/>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Straight Arrow Connector 28"/>
                            <p:cNvSpPr>
                              <a:spLocks noChangeShapeType="1"/>
                            </p:cNvSpPr>
                            <p:nvPr/>
                          </p:nvSpPr>
                          <p:spPr bwMode="auto">
                            <a:xfrm>
                              <a:off x="18836" y="13898"/>
                              <a:ext cx="0" cy="8413"/>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Straight Arrow Connector 29"/>
                            <p:cNvSpPr>
                              <a:spLocks noChangeShapeType="1"/>
                            </p:cNvSpPr>
                            <p:nvPr/>
                          </p:nvSpPr>
                          <p:spPr bwMode="auto">
                            <a:xfrm>
                              <a:off x="32918" y="14173"/>
                              <a:ext cx="0" cy="8412"/>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Straight Arrow Connector 30"/>
                            <p:cNvSpPr>
                              <a:spLocks noChangeShapeType="1"/>
                            </p:cNvSpPr>
                            <p:nvPr/>
                          </p:nvSpPr>
                          <p:spPr bwMode="auto">
                            <a:xfrm>
                              <a:off x="46817" y="13807"/>
                              <a:ext cx="0" cy="8412"/>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Straight Arrow Connector 37"/>
                            <p:cNvSpPr>
                              <a:spLocks noChangeShapeType="1"/>
                            </p:cNvSpPr>
                            <p:nvPr/>
                          </p:nvSpPr>
                          <p:spPr bwMode="auto">
                            <a:xfrm>
                              <a:off x="60990" y="3840"/>
                              <a:ext cx="0" cy="4206"/>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Straight Arrow Connector 39"/>
                            <p:cNvSpPr>
                              <a:spLocks noChangeShapeType="1"/>
                            </p:cNvSpPr>
                            <p:nvPr/>
                          </p:nvSpPr>
                          <p:spPr bwMode="auto">
                            <a:xfrm flipV="1">
                              <a:off x="53126" y="0"/>
                              <a:ext cx="0" cy="4114"/>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5" name="Group 49"/>
                            <p:cNvGrpSpPr>
                              <a:grpSpLocks/>
                            </p:cNvGrpSpPr>
                            <p:nvPr/>
                          </p:nvGrpSpPr>
                          <p:grpSpPr bwMode="auto">
                            <a:xfrm>
                              <a:off x="182" y="7498"/>
                              <a:ext cx="42611" cy="6309"/>
                              <a:chOff x="0" y="0"/>
                              <a:chExt cx="42611" cy="6309"/>
                            </a:xfrm>
                          </p:grpSpPr>
                          <p:sp>
                            <p:nvSpPr>
                              <p:cNvPr id="47" name="Rectangle 6"/>
                              <p:cNvSpPr>
                                <a:spLocks noChangeArrowheads="1"/>
                              </p:cNvSpPr>
                              <p:nvPr/>
                            </p:nvSpPr>
                            <p:spPr bwMode="auto">
                              <a:xfrm rot="10800000" flipV="1">
                                <a:off x="0" y="0"/>
                                <a:ext cx="9509" cy="6217"/>
                              </a:xfrm>
                              <a:prstGeom prst="rect">
                                <a:avLst/>
                              </a:prstGeom>
                              <a:gradFill rotWithShape="1">
                                <a:gsLst>
                                  <a:gs pos="0">
                                    <a:srgbClr val="B1CBE9"/>
                                  </a:gs>
                                  <a:gs pos="50000">
                                    <a:srgbClr val="A3C1E5"/>
                                  </a:gs>
                                  <a:gs pos="100000">
                                    <a:srgbClr val="92B9E4"/>
                                  </a:gs>
                                </a:gsLst>
                                <a:lin ang="5400000"/>
                              </a:gradFill>
                              <a:ln>
                                <a:noFill/>
                              </a:ln>
                              <a:effectLst>
                                <a:outerShdw dist="12700" dir="5400000" algn="ctr" rotWithShape="0">
                                  <a:srgbClr val="000000"/>
                                </a:outerShdw>
                              </a:effectLst>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PEACE BUILDING ADVISOR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8" name="Rectangle 7"/>
                              <p:cNvSpPr>
                                <a:spLocks noChangeArrowheads="1"/>
                              </p:cNvSpPr>
                              <p:nvPr/>
                            </p:nvSpPr>
                            <p:spPr bwMode="auto">
                              <a:xfrm rot="10800000" flipV="1">
                                <a:off x="12435" y="91"/>
                                <a:ext cx="12528" cy="6125"/>
                              </a:xfrm>
                              <a:prstGeom prst="rect">
                                <a:avLst/>
                              </a:prstGeom>
                              <a:gradFill rotWithShape="1">
                                <a:gsLst>
                                  <a:gs pos="0">
                                    <a:srgbClr val="FFC746"/>
                                  </a:gs>
                                  <a:gs pos="50000">
                                    <a:srgbClr val="FFC600"/>
                                  </a:gs>
                                  <a:gs pos="100000">
                                    <a:srgbClr val="E5B600"/>
                                  </a:gs>
                                </a:gsLst>
                                <a:lin ang="5400000"/>
                              </a:gradFill>
                              <a:ln w="63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COMMUNITY EMPOWERNMENT ADVISOR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9" name="Rectangle 8"/>
                              <p:cNvSpPr>
                                <a:spLocks noChangeArrowheads="1"/>
                              </p:cNvSpPr>
                              <p:nvPr/>
                            </p:nvSpPr>
                            <p:spPr bwMode="auto">
                              <a:xfrm rot="10800000" flipV="1">
                                <a:off x="27523" y="91"/>
                                <a:ext cx="10790" cy="6218"/>
                              </a:xfrm>
                              <a:prstGeom prst="rect">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PROTECTION (WOMEN &amp; CHILDREN)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0" name="Straight Arrow Connector 41"/>
                              <p:cNvSpPr>
                                <a:spLocks noChangeShapeType="1"/>
                              </p:cNvSpPr>
                              <p:nvPr/>
                            </p:nvSpPr>
                            <p:spPr bwMode="auto">
                              <a:xfrm flipV="1">
                                <a:off x="9692" y="3474"/>
                                <a:ext cx="2743" cy="0"/>
                              </a:xfrm>
                              <a:prstGeom prst="straightConnector1">
                                <a:avLst/>
                              </a:prstGeom>
                              <a:noFill/>
                              <a:ln w="19050">
                                <a:solidFill>
                                  <a:srgbClr val="5B9BD5"/>
                                </a:solidFill>
                                <a:prstDash val="sysDash"/>
                                <a:miter lim="800000"/>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Straight Arrow Connector 42"/>
                              <p:cNvSpPr>
                                <a:spLocks noChangeShapeType="1"/>
                              </p:cNvSpPr>
                              <p:nvPr/>
                            </p:nvSpPr>
                            <p:spPr bwMode="auto">
                              <a:xfrm flipV="1">
                                <a:off x="24597" y="3291"/>
                                <a:ext cx="3108" cy="0"/>
                              </a:xfrm>
                              <a:prstGeom prst="straightConnector1">
                                <a:avLst/>
                              </a:prstGeom>
                              <a:noFill/>
                              <a:ln w="19050">
                                <a:solidFill>
                                  <a:srgbClr val="5B9BD5"/>
                                </a:solidFill>
                                <a:prstDash val="sysDash"/>
                                <a:miter lim="800000"/>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Straight Arrow Connector 43"/>
                              <p:cNvSpPr>
                                <a:spLocks noChangeShapeType="1"/>
                              </p:cNvSpPr>
                              <p:nvPr/>
                            </p:nvSpPr>
                            <p:spPr bwMode="auto">
                              <a:xfrm>
                                <a:off x="37581" y="2834"/>
                                <a:ext cx="5030" cy="0"/>
                              </a:xfrm>
                              <a:prstGeom prst="straightConnector1">
                                <a:avLst/>
                              </a:prstGeom>
                              <a:noFill/>
                              <a:ln w="19050">
                                <a:solidFill>
                                  <a:srgbClr val="5B9BD5"/>
                                </a:solidFill>
                                <a:prstDash val="sysDash"/>
                                <a:miter lim="800000"/>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6" name="Straight Arrow Connector 44"/>
                            <p:cNvSpPr>
                              <a:spLocks noChangeShapeType="1"/>
                            </p:cNvSpPr>
                            <p:nvPr/>
                          </p:nvSpPr>
                          <p:spPr bwMode="auto">
                            <a:xfrm flipV="1">
                              <a:off x="51755" y="10149"/>
                              <a:ext cx="4389" cy="0"/>
                            </a:xfrm>
                            <a:prstGeom prst="straightConnector1">
                              <a:avLst/>
                            </a:prstGeom>
                            <a:noFill/>
                            <a:ln w="19050">
                              <a:solidFill>
                                <a:srgbClr val="5B9BD5"/>
                              </a:solidFill>
                              <a:prstDash val="sysDash"/>
                              <a:miter lim="800000"/>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48"/>
                          <p:cNvGrpSpPr>
                            <a:grpSpLocks/>
                          </p:cNvGrpSpPr>
                          <p:nvPr/>
                        </p:nvGrpSpPr>
                        <p:grpSpPr bwMode="auto">
                          <a:xfrm>
                            <a:off x="5963" y="-99"/>
                            <a:ext cx="51369" cy="33200"/>
                            <a:chOff x="294" y="-99"/>
                            <a:chExt cx="51369" cy="33200"/>
                          </a:xfrm>
                        </p:grpSpPr>
                        <p:sp>
                          <p:nvSpPr>
                            <p:cNvPr id="22" name="Rectangle 1"/>
                            <p:cNvSpPr>
                              <a:spLocks noChangeArrowheads="1"/>
                            </p:cNvSpPr>
                            <p:nvPr/>
                          </p:nvSpPr>
                          <p:spPr bwMode="auto">
                            <a:xfrm>
                              <a:off x="294" y="-99"/>
                              <a:ext cx="11978" cy="6949"/>
                            </a:xfrm>
                            <a:prstGeom prst="rect">
                              <a:avLst/>
                            </a:prstGeom>
                            <a:gradFill rotWithShape="1">
                              <a:gsLst>
                                <a:gs pos="0">
                                  <a:srgbClr val="B1CBE9"/>
                                </a:gs>
                                <a:gs pos="50000">
                                  <a:srgbClr val="A3C1E5"/>
                                </a:gs>
                                <a:gs pos="100000">
                                  <a:srgbClr val="92B9E4"/>
                                </a:gs>
                              </a:gsLst>
                              <a:lin ang="5400000"/>
                            </a:gradFill>
                            <a:ln>
                              <a:noFill/>
                            </a:ln>
                            <a:effectLst>
                              <a:outerShdw dist="12700" dir="5400000" algn="ctr" rotWithShape="0">
                                <a:srgbClr val="000000"/>
                              </a:outerShdw>
                            </a:effectLst>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BOARD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3"/>
                            <p:cNvSpPr>
                              <a:spLocks noChangeArrowheads="1"/>
                            </p:cNvSpPr>
                            <p:nvPr/>
                          </p:nvSpPr>
                          <p:spPr bwMode="auto">
                            <a:xfrm>
                              <a:off x="21762" y="7857"/>
                              <a:ext cx="11979" cy="11162"/>
                            </a:xfrm>
                            <a:prstGeom prst="rect">
                              <a:avLst/>
                            </a:prstGeom>
                            <a:gradFill rotWithShape="1">
                              <a:gsLst>
                                <a:gs pos="0">
                                  <a:srgbClr val="F7BDA4"/>
                                </a:gs>
                                <a:gs pos="50000">
                                  <a:srgbClr val="F5B195"/>
                                </a:gs>
                                <a:gs pos="100000">
                                  <a:srgbClr val="F8A581"/>
                                </a:gs>
                              </a:gsLst>
                              <a:lin ang="5400000"/>
                            </a:gradFill>
                            <a:ln w="635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EXECUTIVE DIRECTOR</a:t>
                              </a:r>
                              <a:endParaRPr kumimoji="0" lang="en-US"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4"/>
                            <p:cNvSpPr>
                              <a:spLocks noChangeArrowheads="1"/>
                            </p:cNvSpPr>
                            <p:nvPr/>
                          </p:nvSpPr>
                          <p:spPr bwMode="auto">
                            <a:xfrm rot="10800000" flipV="1">
                              <a:off x="5943" y="25694"/>
                              <a:ext cx="11979" cy="7407"/>
                            </a:xfrm>
                            <a:prstGeom prst="rect">
                              <a:avLst/>
                            </a:prstGeom>
                            <a:gradFill rotWithShape="1">
                              <a:gsLst>
                                <a:gs pos="0">
                                  <a:srgbClr val="D2D2D2"/>
                                </a:gs>
                                <a:gs pos="50000">
                                  <a:srgbClr val="C8C8C8"/>
                                </a:gs>
                                <a:gs pos="100000">
                                  <a:srgbClr val="C0C0C0"/>
                                </a:gs>
                              </a:gsLst>
                              <a:lin ang="5400000"/>
                            </a:gradFill>
                            <a:ln w="6350">
                              <a:solidFill>
                                <a:srgbClr val="A5A5A5"/>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 MANAGER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5"/>
                            <p:cNvSpPr>
                              <a:spLocks noChangeArrowheads="1"/>
                            </p:cNvSpPr>
                            <p:nvPr/>
                          </p:nvSpPr>
                          <p:spPr bwMode="auto">
                            <a:xfrm rot="10800000" flipV="1">
                              <a:off x="39684" y="25146"/>
                              <a:ext cx="11979" cy="7406"/>
                            </a:xfrm>
                            <a:prstGeom prst="rect">
                              <a:avLst/>
                            </a:prstGeom>
                            <a:gradFill rotWithShape="1">
                              <a:gsLst>
                                <a:gs pos="0">
                                  <a:srgbClr val="6083CB"/>
                                </a:gs>
                                <a:gs pos="50000">
                                  <a:srgbClr val="3E70CA"/>
                                </a:gs>
                                <a:gs pos="100000">
                                  <a:srgbClr val="2E61BA"/>
                                </a:gs>
                              </a:gsLst>
                              <a:lin ang="5400000"/>
                            </a:gradFill>
                            <a:ln w="6350">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HEAD OF FINANCE &amp; ADMIN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Straight Arrow Connector 18"/>
                            <p:cNvSpPr>
                              <a:spLocks noChangeShapeType="1"/>
                            </p:cNvSpPr>
                            <p:nvPr/>
                          </p:nvSpPr>
                          <p:spPr bwMode="auto">
                            <a:xfrm>
                              <a:off x="12527" y="4572"/>
                              <a:ext cx="9144" cy="7315"/>
                            </a:xfrm>
                            <a:prstGeom prst="straightConnector1">
                              <a:avLst/>
                            </a:prstGeom>
                            <a:noFill/>
                            <a:ln w="19050">
                              <a:solidFill>
                                <a:srgbClr val="5B9BD5"/>
                              </a:solidFill>
                              <a:miter lim="800000"/>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Straight Connector 19"/>
                            <p:cNvSpPr>
                              <a:spLocks noChangeShapeType="1"/>
                            </p:cNvSpPr>
                            <p:nvPr/>
                          </p:nvSpPr>
                          <p:spPr bwMode="auto">
                            <a:xfrm>
                              <a:off x="10058" y="21854"/>
                              <a:ext cx="36576" cy="274"/>
                            </a:xfrm>
                            <a:prstGeom prst="line">
                              <a:avLst/>
                            </a:prstGeom>
                            <a:noFill/>
                            <a:ln w="25400">
                              <a:solidFill>
                                <a:srgbClr val="5B9BD5"/>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Straight Arrow Connector 22"/>
                            <p:cNvSpPr>
                              <a:spLocks noChangeShapeType="1"/>
                            </p:cNvSpPr>
                            <p:nvPr/>
                          </p:nvSpPr>
                          <p:spPr bwMode="auto">
                            <a:xfrm>
                              <a:off x="46634" y="22128"/>
                              <a:ext cx="0" cy="3658"/>
                            </a:xfrm>
                            <a:prstGeom prst="straightConnector1">
                              <a:avLst/>
                            </a:prstGeom>
                            <a:noFill/>
                            <a:ln w="22225">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Straight Arrow Connector 23"/>
                            <p:cNvSpPr>
                              <a:spLocks noChangeShapeType="1"/>
                            </p:cNvSpPr>
                            <p:nvPr/>
                          </p:nvSpPr>
                          <p:spPr bwMode="auto">
                            <a:xfrm>
                              <a:off x="10149" y="22037"/>
                              <a:ext cx="0" cy="3749"/>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Straight Arrow Connector 40"/>
                            <p:cNvSpPr>
                              <a:spLocks noChangeShapeType="1"/>
                            </p:cNvSpPr>
                            <p:nvPr/>
                          </p:nvSpPr>
                          <p:spPr bwMode="auto">
                            <a:xfrm>
                              <a:off x="18105" y="29077"/>
                              <a:ext cx="21579" cy="458"/>
                            </a:xfrm>
                            <a:prstGeom prst="straightConnector1">
                              <a:avLst/>
                            </a:prstGeom>
                            <a:noFill/>
                            <a:ln w="19050">
                              <a:solidFill>
                                <a:srgbClr val="5B9BD5"/>
                              </a:solidFill>
                              <a:prstDash val="sysDash"/>
                              <a:miter lim="800000"/>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Straight Arrow Connector 47"/>
                            <p:cNvSpPr>
                              <a:spLocks noChangeShapeType="1"/>
                            </p:cNvSpPr>
                            <p:nvPr/>
                          </p:nvSpPr>
                          <p:spPr bwMode="auto">
                            <a:xfrm flipH="1" flipV="1">
                              <a:off x="28254" y="19019"/>
                              <a:ext cx="0" cy="2743"/>
                            </a:xfrm>
                            <a:prstGeom prst="straightConnector1">
                              <a:avLst/>
                            </a:prstGeom>
                            <a:noFill/>
                            <a:ln w="1905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grpSp>
            </p:grpSp>
          </p:grpSp>
        </p:grpSp>
        <p:sp>
          <p:nvSpPr>
            <p:cNvPr id="7" name="Text Box 59"/>
            <p:cNvSpPr txBox="1">
              <a:spLocks noChangeArrowheads="1"/>
            </p:cNvSpPr>
            <p:nvPr/>
          </p:nvSpPr>
          <p:spPr bwMode="auto">
            <a:xfrm>
              <a:off x="10" y="-346"/>
              <a:ext cx="12624" cy="1689"/>
            </a:xfrm>
            <a:prstGeom prst="rect">
              <a:avLst/>
            </a:prstGeom>
            <a:solidFill>
              <a:schemeClr val="tx1"/>
            </a:solidFill>
            <a:ln w="9525">
              <a:pattFill prst="pct5">
                <a:fgClr>
                  <a:srgbClr val="FFFFFF"/>
                </a:fgClr>
                <a:bgClr>
                  <a:srgbClr val="FFFFFF"/>
                </a:bgClr>
              </a:patt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PEACE LINKS- LIBERIA ORGANOGRAM </a:t>
              </a:r>
              <a:endParaRPr kumimoji="0" lang="en-US" sz="3200" b="0" i="0" u="none" strike="noStrike" cap="none" normalizeH="0" baseline="0" dirty="0" smtClean="0">
                <a:ln>
                  <a:noFill/>
                </a:ln>
                <a:solidFill>
                  <a:schemeClr val="bg1"/>
                </a:solidFill>
                <a:effectLst/>
                <a:latin typeface="Arial" panose="020B0604020202020204" pitchFamily="34" charset="0"/>
              </a:endParaRPr>
            </a:p>
          </p:txBody>
        </p:sp>
      </p:grpSp>
      <p:pic>
        <p:nvPicPr>
          <p:cNvPr id="2054" name="Ink 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2288" y="5916613"/>
            <a:ext cx="30162" cy="317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Ink 1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9250" y="5724525"/>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Ink 1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825" y="1196975"/>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Ink 1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825" y="1196975"/>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Ink 1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300" y="1111250"/>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nk 1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300" y="1111250"/>
            <a:ext cx="25400" cy="25400"/>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48" name="Rectangle 84"/>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1782" y="0"/>
            <a:ext cx="870217" cy="769366"/>
          </a:xfrm>
          <a:prstGeom prst="rect">
            <a:avLst/>
          </a:prstGeom>
        </p:spPr>
      </p:pic>
    </p:spTree>
    <p:extLst>
      <p:ext uri="{BB962C8B-B14F-4D97-AF65-F5344CB8AC3E}">
        <p14:creationId xmlns:p14="http://schemas.microsoft.com/office/powerpoint/2010/main" val="177308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849737"/>
          </a:xfrm>
          <a:solidFill>
            <a:schemeClr val="tx1"/>
          </a:solidFill>
        </p:spPr>
        <p:txBody>
          <a:bodyPr/>
          <a:lstStyle/>
          <a:p>
            <a:pPr algn="ctr"/>
            <a:r>
              <a:rPr lang="en-US" b="1" dirty="0" smtClean="0">
                <a:solidFill>
                  <a:schemeClr val="bg1"/>
                </a:solidFill>
              </a:rPr>
              <a:t>WHERE WE WORK?</a:t>
            </a:r>
            <a:endParaRPr lang="en-US" b="1" dirty="0">
              <a:solidFill>
                <a:schemeClr val="bg1"/>
              </a:solidFill>
            </a:endParaRPr>
          </a:p>
        </p:txBody>
      </p:sp>
      <p:sp>
        <p:nvSpPr>
          <p:cNvPr id="5" name="TextBox 4"/>
          <p:cNvSpPr txBox="1"/>
          <p:nvPr/>
        </p:nvSpPr>
        <p:spPr>
          <a:xfrm>
            <a:off x="652531" y="1403798"/>
            <a:ext cx="5374783" cy="4893647"/>
          </a:xfrm>
          <a:prstGeom prst="rect">
            <a:avLst/>
          </a:prstGeom>
          <a:noFill/>
        </p:spPr>
        <p:txBody>
          <a:bodyPr wrap="square" rtlCol="0">
            <a:spAutoFit/>
          </a:bodyPr>
          <a:lstStyle/>
          <a:p>
            <a:r>
              <a:rPr lang="en-US" sz="3600" b="1" u="sng" dirty="0" smtClean="0">
                <a:solidFill>
                  <a:schemeClr val="bg1"/>
                </a:solidFill>
              </a:rPr>
              <a:t>FACT ABOUT LOFA</a:t>
            </a:r>
          </a:p>
          <a:p>
            <a:r>
              <a:rPr lang="en-US" sz="4000" b="1" dirty="0" smtClean="0"/>
              <a:t>Capital: </a:t>
            </a:r>
            <a:r>
              <a:rPr lang="en-US" sz="4000" dirty="0" smtClean="0">
                <a:solidFill>
                  <a:schemeClr val="bg1"/>
                </a:solidFill>
              </a:rPr>
              <a:t>Voinjama</a:t>
            </a:r>
          </a:p>
          <a:p>
            <a:r>
              <a:rPr lang="en-US" sz="4000" b="1" dirty="0" smtClean="0"/>
              <a:t>Population: </a:t>
            </a:r>
            <a:r>
              <a:rPr lang="en-US" sz="4000" dirty="0">
                <a:solidFill>
                  <a:schemeClr val="bg1"/>
                </a:solidFill>
              </a:rPr>
              <a:t> 276,863 </a:t>
            </a:r>
          </a:p>
          <a:p>
            <a:r>
              <a:rPr lang="en-US" sz="4000" b="1" dirty="0" smtClean="0"/>
              <a:t>Towns/Villages: </a:t>
            </a:r>
            <a:r>
              <a:rPr lang="en-US" sz="4000" dirty="0" smtClean="0">
                <a:solidFill>
                  <a:schemeClr val="bg1"/>
                </a:solidFill>
              </a:rPr>
              <a:t> 946</a:t>
            </a:r>
          </a:p>
          <a:p>
            <a:r>
              <a:rPr lang="en-US" sz="4000" b="1" dirty="0" smtClean="0"/>
              <a:t>Tribes: </a:t>
            </a:r>
            <a:r>
              <a:rPr lang="en-US" sz="4000" dirty="0" smtClean="0">
                <a:solidFill>
                  <a:schemeClr val="bg1"/>
                </a:solidFill>
              </a:rPr>
              <a:t>Mandingo, </a:t>
            </a:r>
            <a:r>
              <a:rPr lang="en-US" sz="4000" dirty="0" err="1" smtClean="0">
                <a:solidFill>
                  <a:schemeClr val="bg1"/>
                </a:solidFill>
              </a:rPr>
              <a:t>Lorma</a:t>
            </a:r>
            <a:r>
              <a:rPr lang="en-US" sz="4000" dirty="0" smtClean="0">
                <a:solidFill>
                  <a:schemeClr val="bg1"/>
                </a:solidFill>
              </a:rPr>
              <a:t>, </a:t>
            </a:r>
            <a:r>
              <a:rPr lang="en-US" sz="4000" dirty="0" err="1" smtClean="0">
                <a:solidFill>
                  <a:schemeClr val="bg1"/>
                </a:solidFill>
              </a:rPr>
              <a:t>Kissi</a:t>
            </a:r>
            <a:r>
              <a:rPr lang="en-US" sz="4000" dirty="0" smtClean="0">
                <a:solidFill>
                  <a:schemeClr val="bg1"/>
                </a:solidFill>
              </a:rPr>
              <a:t>, </a:t>
            </a:r>
            <a:r>
              <a:rPr lang="en-US" sz="4000" dirty="0" err="1" smtClean="0">
                <a:solidFill>
                  <a:schemeClr val="bg1"/>
                </a:solidFill>
              </a:rPr>
              <a:t>Gbandi</a:t>
            </a:r>
            <a:r>
              <a:rPr lang="en-US" sz="4000" dirty="0">
                <a:solidFill>
                  <a:schemeClr val="bg1"/>
                </a:solidFill>
              </a:rPr>
              <a:t> </a:t>
            </a:r>
            <a:r>
              <a:rPr lang="en-US" sz="4000" dirty="0" smtClean="0">
                <a:solidFill>
                  <a:schemeClr val="bg1"/>
                </a:solidFill>
              </a:rPr>
              <a:t>and </a:t>
            </a:r>
            <a:r>
              <a:rPr lang="en-US" sz="4000" dirty="0" err="1" smtClean="0">
                <a:solidFill>
                  <a:schemeClr val="bg1"/>
                </a:solidFill>
              </a:rPr>
              <a:t>Mende</a:t>
            </a:r>
            <a:r>
              <a:rPr lang="en-US" sz="3600" dirty="0">
                <a:solidFill>
                  <a:schemeClr val="bg1"/>
                </a:solidFill>
              </a:rPr>
              <a:t/>
            </a:r>
            <a:br>
              <a:rPr lang="en-US" sz="3600" dirty="0">
                <a:solidFill>
                  <a:schemeClr val="bg1"/>
                </a:solidFill>
              </a:rPr>
            </a:br>
            <a:endParaRPr lang="en-US" sz="3600" dirty="0">
              <a:solidFill>
                <a:schemeClr val="bg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599" y="849737"/>
            <a:ext cx="5752346" cy="58293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8094" y="1807706"/>
            <a:ext cx="339640" cy="40756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3707" y="1451605"/>
            <a:ext cx="339640" cy="40756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5783" y="2784195"/>
            <a:ext cx="339640" cy="40756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1169" y="1495690"/>
            <a:ext cx="339640" cy="407568"/>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2717" y="2987979"/>
            <a:ext cx="339640" cy="407568"/>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1782" y="0"/>
            <a:ext cx="870217" cy="849737"/>
          </a:xfrm>
          <a:prstGeom prst="rect">
            <a:avLst/>
          </a:prstGeom>
        </p:spPr>
      </p:pic>
    </p:spTree>
    <p:extLst>
      <p:ext uri="{BB962C8B-B14F-4D97-AF65-F5344CB8AC3E}">
        <p14:creationId xmlns:p14="http://schemas.microsoft.com/office/powerpoint/2010/main" val="3728573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4361"/>
          </a:xfrm>
          <a:solidFill>
            <a:schemeClr val="tx1"/>
          </a:solidFill>
        </p:spPr>
        <p:txBody>
          <a:bodyPr/>
          <a:lstStyle/>
          <a:p>
            <a:pPr algn="ctr"/>
            <a:r>
              <a:rPr lang="en-US" b="1" dirty="0" smtClean="0">
                <a:solidFill>
                  <a:schemeClr val="bg1"/>
                </a:solidFill>
              </a:rPr>
              <a:t>OUR THERMATIC PROGRAMS</a:t>
            </a:r>
            <a:endParaRPr lang="en-US" b="1" dirty="0">
              <a:solidFill>
                <a:schemeClr val="bg1"/>
              </a:solidFill>
            </a:endParaRPr>
          </a:p>
        </p:txBody>
      </p:sp>
      <p:sp>
        <p:nvSpPr>
          <p:cNvPr id="3" name="Content Placeholder 2"/>
          <p:cNvSpPr>
            <a:spLocks noGrp="1"/>
          </p:cNvSpPr>
          <p:nvPr>
            <p:ph idx="1"/>
          </p:nvPr>
        </p:nvSpPr>
        <p:spPr>
          <a:xfrm>
            <a:off x="417285" y="1371374"/>
            <a:ext cx="5881915" cy="4840740"/>
          </a:xfrm>
        </p:spPr>
        <p:txBody>
          <a:bodyPr>
            <a:normAutofit lnSpcReduction="10000"/>
          </a:bodyPr>
          <a:lstStyle/>
          <a:p>
            <a:pPr>
              <a:buFont typeface="Wingdings" panose="05000000000000000000" pitchFamily="2" charset="2"/>
              <a:buChar char="q"/>
            </a:pPr>
            <a:r>
              <a:rPr lang="en-US" sz="4000" dirty="0" smtClean="0">
                <a:solidFill>
                  <a:schemeClr val="bg1"/>
                </a:solidFill>
              </a:rPr>
              <a:t> </a:t>
            </a:r>
            <a:r>
              <a:rPr lang="en-US" sz="4000" b="1" dirty="0" smtClean="0">
                <a:solidFill>
                  <a:schemeClr val="bg1"/>
                </a:solidFill>
              </a:rPr>
              <a:t>PEACE-BUILDING &amp; CONFLICT RESOLUTION </a:t>
            </a:r>
          </a:p>
          <a:p>
            <a:pPr marL="0" indent="0">
              <a:buNone/>
            </a:pPr>
            <a:endParaRPr lang="en-US" sz="4000" b="1" dirty="0" smtClean="0">
              <a:solidFill>
                <a:schemeClr val="bg1"/>
              </a:solidFill>
            </a:endParaRPr>
          </a:p>
          <a:p>
            <a:pPr>
              <a:buFont typeface="Wingdings" panose="05000000000000000000" pitchFamily="2" charset="2"/>
              <a:buChar char="q"/>
            </a:pPr>
            <a:r>
              <a:rPr lang="en-US" sz="4000" b="1" dirty="0" smtClean="0">
                <a:solidFill>
                  <a:schemeClr val="bg1"/>
                </a:solidFill>
              </a:rPr>
              <a:t>COMMUNITY EMPOWERNMENT</a:t>
            </a:r>
          </a:p>
          <a:p>
            <a:pPr marL="0" indent="0">
              <a:buNone/>
            </a:pPr>
            <a:endParaRPr lang="en-US" sz="4000" b="1" dirty="0" smtClean="0">
              <a:solidFill>
                <a:schemeClr val="bg1"/>
              </a:solidFill>
            </a:endParaRPr>
          </a:p>
          <a:p>
            <a:pPr>
              <a:buFont typeface="Wingdings" panose="05000000000000000000" pitchFamily="2" charset="2"/>
              <a:buChar char="q"/>
            </a:pPr>
            <a:r>
              <a:rPr lang="en-US" sz="4000" b="1" dirty="0" smtClean="0">
                <a:solidFill>
                  <a:schemeClr val="bg1"/>
                </a:solidFill>
              </a:rPr>
              <a:t>PROTECTION ( WOMEN AND CHILDREN </a:t>
            </a:r>
            <a:endParaRPr lang="en-US" sz="40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911" y="1077309"/>
            <a:ext cx="4867828" cy="269142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0" y="3879420"/>
            <a:ext cx="3866077" cy="28995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1782" y="0"/>
            <a:ext cx="870217" cy="1044260"/>
          </a:xfrm>
          <a:prstGeom prst="rect">
            <a:avLst/>
          </a:prstGeom>
        </p:spPr>
      </p:pic>
    </p:spTree>
    <p:extLst>
      <p:ext uri="{BB962C8B-B14F-4D97-AF65-F5344CB8AC3E}">
        <p14:creationId xmlns:p14="http://schemas.microsoft.com/office/powerpoint/2010/main" val="1177654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99886"/>
          </a:xfrm>
          <a:solidFill>
            <a:schemeClr val="tx1"/>
          </a:solidFill>
        </p:spPr>
        <p:txBody>
          <a:bodyPr/>
          <a:lstStyle/>
          <a:p>
            <a:pPr algn="ctr"/>
            <a:r>
              <a:rPr lang="en-US" b="1" dirty="0" smtClean="0">
                <a:solidFill>
                  <a:schemeClr val="bg1"/>
                </a:solidFill>
              </a:rPr>
              <a:t>HOW WE WORK ( STRATEGIES): </a:t>
            </a:r>
            <a:endParaRPr lang="en-US" b="1" dirty="0">
              <a:solidFill>
                <a:schemeClr val="bg1"/>
              </a:solidFill>
            </a:endParaRPr>
          </a:p>
        </p:txBody>
      </p:sp>
      <p:sp>
        <p:nvSpPr>
          <p:cNvPr id="3" name="Content Placeholder 2"/>
          <p:cNvSpPr>
            <a:spLocks noGrp="1"/>
          </p:cNvSpPr>
          <p:nvPr>
            <p:ph idx="1"/>
          </p:nvPr>
        </p:nvSpPr>
        <p:spPr>
          <a:xfrm>
            <a:off x="838200" y="965193"/>
            <a:ext cx="7507310" cy="5211770"/>
          </a:xfrm>
        </p:spPr>
        <p:txBody>
          <a:bodyPr>
            <a:normAutofit lnSpcReduction="10000"/>
          </a:bodyPr>
          <a:lstStyle/>
          <a:p>
            <a:pPr>
              <a:buFont typeface="Wingdings" panose="05000000000000000000" pitchFamily="2" charset="2"/>
              <a:buChar char="q"/>
            </a:pPr>
            <a:r>
              <a:rPr lang="en-US" sz="4800" b="1" dirty="0" smtClean="0">
                <a:solidFill>
                  <a:schemeClr val="bg1"/>
                </a:solidFill>
              </a:rPr>
              <a:t>PROMOTE VOLUNTEERISM</a:t>
            </a:r>
          </a:p>
          <a:p>
            <a:pPr>
              <a:buFont typeface="Wingdings" panose="05000000000000000000" pitchFamily="2" charset="2"/>
              <a:buChar char="q"/>
            </a:pPr>
            <a:r>
              <a:rPr lang="en-US" sz="4800" b="1" dirty="0" smtClean="0">
                <a:solidFill>
                  <a:schemeClr val="bg1"/>
                </a:solidFill>
              </a:rPr>
              <a:t>NETWORKING </a:t>
            </a:r>
          </a:p>
          <a:p>
            <a:pPr>
              <a:buFont typeface="Wingdings" panose="05000000000000000000" pitchFamily="2" charset="2"/>
              <a:buChar char="q"/>
            </a:pPr>
            <a:r>
              <a:rPr lang="en-US" sz="4800" b="1" dirty="0" smtClean="0">
                <a:solidFill>
                  <a:schemeClr val="bg1"/>
                </a:solidFill>
              </a:rPr>
              <a:t>COMMUNITY ENGAGEMENTS </a:t>
            </a:r>
          </a:p>
          <a:p>
            <a:pPr>
              <a:buFont typeface="Wingdings" panose="05000000000000000000" pitchFamily="2" charset="2"/>
              <a:buChar char="q"/>
            </a:pPr>
            <a:r>
              <a:rPr lang="en-US" sz="4800" b="1" dirty="0" smtClean="0">
                <a:solidFill>
                  <a:schemeClr val="bg1"/>
                </a:solidFill>
              </a:rPr>
              <a:t>CAPACITY BUILDING </a:t>
            </a:r>
          </a:p>
          <a:p>
            <a:pPr>
              <a:buFont typeface="Wingdings" panose="05000000000000000000" pitchFamily="2" charset="2"/>
              <a:buChar char="q"/>
            </a:pPr>
            <a:r>
              <a:rPr lang="en-US" sz="4800" b="1" dirty="0" smtClean="0">
                <a:solidFill>
                  <a:schemeClr val="bg1"/>
                </a:solidFill>
              </a:rPr>
              <a:t>ADVOCACY </a:t>
            </a:r>
          </a:p>
          <a:p>
            <a:pPr>
              <a:buFont typeface="Wingdings" panose="05000000000000000000" pitchFamily="2" charset="2"/>
              <a:buChar char="q"/>
            </a:pPr>
            <a:r>
              <a:rPr lang="en-US" sz="4800" b="1" dirty="0" smtClean="0">
                <a:solidFill>
                  <a:schemeClr val="bg1"/>
                </a:solidFill>
              </a:rPr>
              <a:t>MEDIATION</a:t>
            </a:r>
            <a:endParaRPr lang="en-US" sz="4800" b="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060" y="1829713"/>
            <a:ext cx="5344732" cy="40085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1782" y="0"/>
            <a:ext cx="870217" cy="965193"/>
          </a:xfrm>
          <a:prstGeom prst="rect">
            <a:avLst/>
          </a:prstGeom>
        </p:spPr>
      </p:pic>
    </p:spTree>
    <p:extLst>
      <p:ext uri="{BB962C8B-B14F-4D97-AF65-F5344CB8AC3E}">
        <p14:creationId xmlns:p14="http://schemas.microsoft.com/office/powerpoint/2010/main" val="2900489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6646"/>
          </a:xfrm>
          <a:solidFill>
            <a:schemeClr val="tx1"/>
          </a:solidFill>
        </p:spPr>
        <p:txBody>
          <a:bodyPr>
            <a:normAutofit fontScale="90000"/>
          </a:bodyPr>
          <a:lstStyle/>
          <a:p>
            <a:pPr algn="ctr"/>
            <a:r>
              <a:rPr lang="en-US" dirty="0" smtClean="0"/>
              <a:t>           </a:t>
            </a:r>
            <a:r>
              <a:rPr lang="en-US" sz="6600" b="1" dirty="0" smtClean="0">
                <a:solidFill>
                  <a:schemeClr val="bg1"/>
                </a:solidFill>
              </a:rPr>
              <a:t>Some past projects </a:t>
            </a:r>
            <a:endParaRPr lang="en-US" sz="6600" b="1" dirty="0">
              <a:solidFill>
                <a:schemeClr val="bg1"/>
              </a:solidFill>
            </a:endParaRPr>
          </a:p>
        </p:txBody>
      </p:sp>
      <p:sp>
        <p:nvSpPr>
          <p:cNvPr id="3" name="Content Placeholder 2"/>
          <p:cNvSpPr>
            <a:spLocks noGrp="1"/>
          </p:cNvSpPr>
          <p:nvPr>
            <p:ph idx="1"/>
          </p:nvPr>
        </p:nvSpPr>
        <p:spPr>
          <a:xfrm>
            <a:off x="368301" y="926646"/>
            <a:ext cx="5890832" cy="5931353"/>
          </a:xfrm>
          <a:solidFill>
            <a:srgbClr val="0070C0"/>
          </a:solidFill>
          <a:ln>
            <a:solidFill>
              <a:srgbClr val="0070C0"/>
            </a:solidFill>
          </a:ln>
        </p:spPr>
        <p:txBody>
          <a:bodyPr/>
          <a:lstStyle/>
          <a:p>
            <a:pPr marL="0" indent="0">
              <a:buNone/>
            </a:pPr>
            <a:r>
              <a:rPr lang="en-US" b="1" dirty="0" smtClean="0">
                <a:solidFill>
                  <a:schemeClr val="bg1"/>
                </a:solidFill>
              </a:rPr>
              <a:t>YEAR: 2016</a:t>
            </a:r>
          </a:p>
          <a:p>
            <a:pPr marL="0" indent="0">
              <a:buNone/>
            </a:pPr>
            <a:r>
              <a:rPr lang="en-US" b="1" dirty="0" smtClean="0">
                <a:solidFill>
                  <a:schemeClr val="bg1"/>
                </a:solidFill>
              </a:rPr>
              <a:t>PROJECT: Community Events Based Surveillance ( CEBS)</a:t>
            </a:r>
          </a:p>
          <a:p>
            <a:pPr marL="0" indent="0">
              <a:buNone/>
            </a:pPr>
            <a:r>
              <a:rPr lang="en-US" b="1" dirty="0" smtClean="0">
                <a:solidFill>
                  <a:schemeClr val="bg1"/>
                </a:solidFill>
              </a:rPr>
              <a:t>DONORS: International Organization for Migration (IOM)</a:t>
            </a:r>
          </a:p>
          <a:p>
            <a:pPr marL="0" indent="0">
              <a:buNone/>
            </a:pPr>
            <a:r>
              <a:rPr lang="en-US" b="1" dirty="0" smtClean="0">
                <a:solidFill>
                  <a:schemeClr val="bg1"/>
                </a:solidFill>
              </a:rPr>
              <a:t>Project s</a:t>
            </a:r>
            <a:r>
              <a:rPr lang="en-US" b="1" dirty="0" smtClean="0">
                <a:solidFill>
                  <a:schemeClr val="bg1"/>
                </a:solidFill>
              </a:rPr>
              <a:t>ummary</a:t>
            </a:r>
            <a:r>
              <a:rPr lang="en-US" b="1" dirty="0" smtClean="0">
                <a:solidFill>
                  <a:schemeClr val="bg1"/>
                </a:solidFill>
              </a:rPr>
              <a:t>: </a:t>
            </a:r>
            <a:r>
              <a:rPr lang="en-US" sz="2200" i="1" dirty="0" smtClean="0">
                <a:solidFill>
                  <a:schemeClr val="bg1"/>
                </a:solidFill>
              </a:rPr>
              <a:t>With </a:t>
            </a:r>
            <a:r>
              <a:rPr lang="en-US" sz="2200" i="1" dirty="0">
                <a:solidFill>
                  <a:schemeClr val="bg1"/>
                </a:solidFill>
              </a:rPr>
              <a:t>the funding from IOM, mobilized and trained 300 community volunteers ( ages 15-year above) and 60 stakeholders ( district authorities, local chiefs and religious leaders) in Integrated Disease Surveillance and Response ( IDSR</a:t>
            </a:r>
            <a:r>
              <a:rPr lang="en-US" sz="2200" i="1" dirty="0" smtClean="0">
                <a:solidFill>
                  <a:schemeClr val="bg1"/>
                </a:solidFill>
              </a:rPr>
              <a:t>). Also provided active coaching, mentoring and supervision on trained volunteers to identify and report triggers related to health and security issues  in borer communities for prompt and efficient response. </a:t>
            </a:r>
            <a:endParaRPr lang="en-US" sz="2200" i="1" dirty="0">
              <a:solidFill>
                <a:schemeClr val="bg1"/>
              </a:solidFill>
            </a:endParaRPr>
          </a:p>
          <a:p>
            <a:pPr marL="0" indent="0">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5566" y="1714111"/>
            <a:ext cx="5080000" cy="40432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1782" y="0"/>
            <a:ext cx="870217" cy="926646"/>
          </a:xfrm>
          <a:prstGeom prst="rect">
            <a:avLst/>
          </a:prstGeom>
        </p:spPr>
      </p:pic>
    </p:spTree>
    <p:extLst>
      <p:ext uri="{BB962C8B-B14F-4D97-AF65-F5344CB8AC3E}">
        <p14:creationId xmlns:p14="http://schemas.microsoft.com/office/powerpoint/2010/main" val="73912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6646"/>
          </a:xfrm>
          <a:solidFill>
            <a:schemeClr val="tx1"/>
          </a:solidFill>
        </p:spPr>
        <p:txBody>
          <a:bodyPr>
            <a:normAutofit fontScale="90000"/>
          </a:bodyPr>
          <a:lstStyle/>
          <a:p>
            <a:pPr algn="ctr"/>
            <a:r>
              <a:rPr lang="en-US" dirty="0" smtClean="0"/>
              <a:t>           </a:t>
            </a:r>
            <a:r>
              <a:rPr lang="en-US" sz="6600" b="1" dirty="0" smtClean="0">
                <a:solidFill>
                  <a:schemeClr val="bg1"/>
                </a:solidFill>
              </a:rPr>
              <a:t>Some past project cont.….</a:t>
            </a:r>
            <a:endParaRPr lang="en-US" sz="6600" b="1" dirty="0">
              <a:solidFill>
                <a:schemeClr val="bg1"/>
              </a:solidFill>
            </a:endParaRPr>
          </a:p>
        </p:txBody>
      </p:sp>
      <p:sp>
        <p:nvSpPr>
          <p:cNvPr id="3" name="Content Placeholder 2"/>
          <p:cNvSpPr>
            <a:spLocks noGrp="1"/>
          </p:cNvSpPr>
          <p:nvPr>
            <p:ph idx="1"/>
          </p:nvPr>
        </p:nvSpPr>
        <p:spPr>
          <a:xfrm>
            <a:off x="368300" y="926646"/>
            <a:ext cx="6100233" cy="5931353"/>
          </a:xfrm>
          <a:solidFill>
            <a:srgbClr val="0070C0"/>
          </a:solidFill>
          <a:ln>
            <a:solidFill>
              <a:srgbClr val="0070C0"/>
            </a:solidFill>
          </a:ln>
        </p:spPr>
        <p:txBody>
          <a:bodyPr/>
          <a:lstStyle/>
          <a:p>
            <a:pPr marL="0" indent="0">
              <a:buNone/>
            </a:pPr>
            <a:r>
              <a:rPr lang="en-US" b="1" dirty="0" smtClean="0">
                <a:solidFill>
                  <a:schemeClr val="bg1"/>
                </a:solidFill>
              </a:rPr>
              <a:t>YEAR: 2016</a:t>
            </a:r>
          </a:p>
          <a:p>
            <a:pPr marL="0" indent="0">
              <a:buNone/>
            </a:pPr>
            <a:r>
              <a:rPr lang="en-US" sz="2400" b="1" dirty="0" smtClean="0">
                <a:solidFill>
                  <a:schemeClr val="bg1"/>
                </a:solidFill>
              </a:rPr>
              <a:t>PROJECT: WATER SANITATION &amp; HYGINE</a:t>
            </a:r>
          </a:p>
          <a:p>
            <a:pPr marL="0" indent="0">
              <a:buNone/>
            </a:pPr>
            <a:r>
              <a:rPr lang="en-US" sz="2400" b="1" dirty="0" smtClean="0">
                <a:solidFill>
                  <a:schemeClr val="bg1"/>
                </a:solidFill>
              </a:rPr>
              <a:t>DONORS: PLAN INTERNATIONAL </a:t>
            </a:r>
          </a:p>
          <a:p>
            <a:pPr marL="0" indent="0">
              <a:buNone/>
            </a:pPr>
            <a:r>
              <a:rPr lang="en-US" sz="2400" b="1" dirty="0" smtClean="0">
                <a:solidFill>
                  <a:schemeClr val="bg1"/>
                </a:solidFill>
              </a:rPr>
              <a:t>FUNDING PERIOD: December 2014- May 2015</a:t>
            </a:r>
          </a:p>
          <a:p>
            <a:pPr marL="0" indent="0">
              <a:buNone/>
            </a:pPr>
            <a:r>
              <a:rPr lang="en-US" sz="2400" b="1" dirty="0" smtClean="0">
                <a:solidFill>
                  <a:schemeClr val="bg1"/>
                </a:solidFill>
              </a:rPr>
              <a:t>Project </a:t>
            </a:r>
            <a:r>
              <a:rPr lang="en-US" sz="2400" b="1" dirty="0" smtClean="0">
                <a:solidFill>
                  <a:schemeClr val="bg1"/>
                </a:solidFill>
              </a:rPr>
              <a:t>summary</a:t>
            </a:r>
            <a:r>
              <a:rPr lang="en-US" sz="2400" b="1" dirty="0" smtClean="0">
                <a:solidFill>
                  <a:schemeClr val="bg1"/>
                </a:solidFill>
              </a:rPr>
              <a:t>: </a:t>
            </a:r>
            <a:r>
              <a:rPr lang="en-US" sz="2400" b="1" i="1" dirty="0" smtClean="0">
                <a:solidFill>
                  <a:schemeClr val="bg1"/>
                </a:solidFill>
              </a:rPr>
              <a:t>With funding from Plan International Liberia, Rehabilitated 35 water points in Ebola outbreak communities and schools. Also established pump management committees in all communities and schools with water facility. </a:t>
            </a:r>
          </a:p>
          <a:p>
            <a:pPr marL="0" indent="0">
              <a:buNone/>
            </a:pPr>
            <a:endParaRPr lang="en-US" dirty="0"/>
          </a:p>
        </p:txBody>
      </p:sp>
      <p:sp>
        <p:nvSpPr>
          <p:cNvPr id="6" name="TextBox 5"/>
          <p:cNvSpPr txBox="1"/>
          <p:nvPr/>
        </p:nvSpPr>
        <p:spPr>
          <a:xfrm>
            <a:off x="8592355" y="1249251"/>
            <a:ext cx="3335628" cy="2923504"/>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815" y="926646"/>
            <a:ext cx="3796947" cy="284771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4577" y="3774355"/>
            <a:ext cx="3452203" cy="287950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1782" y="0"/>
            <a:ext cx="870217" cy="926646"/>
          </a:xfrm>
          <a:prstGeom prst="rect">
            <a:avLst/>
          </a:prstGeom>
        </p:spPr>
      </p:pic>
    </p:spTree>
    <p:extLst>
      <p:ext uri="{BB962C8B-B14F-4D97-AF65-F5344CB8AC3E}">
        <p14:creationId xmlns:p14="http://schemas.microsoft.com/office/powerpoint/2010/main" val="338279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6646"/>
          </a:xfrm>
          <a:solidFill>
            <a:schemeClr val="tx1"/>
          </a:solidFill>
        </p:spPr>
        <p:txBody>
          <a:bodyPr>
            <a:normAutofit fontScale="90000"/>
          </a:bodyPr>
          <a:lstStyle/>
          <a:p>
            <a:pPr algn="ctr"/>
            <a:r>
              <a:rPr lang="en-US" dirty="0" smtClean="0"/>
              <a:t>           </a:t>
            </a:r>
            <a:r>
              <a:rPr lang="en-US" sz="6600" b="1" dirty="0">
                <a:solidFill>
                  <a:schemeClr val="bg1"/>
                </a:solidFill>
              </a:rPr>
              <a:t>Some past project </a:t>
            </a:r>
            <a:r>
              <a:rPr lang="en-US" sz="6600" b="1" dirty="0" smtClean="0">
                <a:solidFill>
                  <a:schemeClr val="bg1"/>
                </a:solidFill>
              </a:rPr>
              <a:t>cont.….</a:t>
            </a:r>
            <a:endParaRPr lang="en-US" sz="6600" b="1" dirty="0">
              <a:solidFill>
                <a:schemeClr val="bg1"/>
              </a:solidFill>
            </a:endParaRPr>
          </a:p>
        </p:txBody>
      </p:sp>
      <p:sp>
        <p:nvSpPr>
          <p:cNvPr id="3" name="Content Placeholder 2"/>
          <p:cNvSpPr>
            <a:spLocks noGrp="1"/>
          </p:cNvSpPr>
          <p:nvPr>
            <p:ph idx="1"/>
          </p:nvPr>
        </p:nvSpPr>
        <p:spPr>
          <a:xfrm>
            <a:off x="368299" y="926646"/>
            <a:ext cx="6828765" cy="5931353"/>
          </a:xfrm>
          <a:solidFill>
            <a:srgbClr val="0070C0"/>
          </a:solidFill>
          <a:ln>
            <a:solidFill>
              <a:srgbClr val="0070C0"/>
            </a:solidFill>
          </a:ln>
        </p:spPr>
        <p:txBody>
          <a:bodyPr>
            <a:normAutofit lnSpcReduction="10000"/>
          </a:bodyPr>
          <a:lstStyle/>
          <a:p>
            <a:pPr marL="0" indent="0">
              <a:buNone/>
            </a:pPr>
            <a:endParaRPr lang="en-US" b="1" dirty="0" smtClean="0">
              <a:solidFill>
                <a:schemeClr val="bg1"/>
              </a:solidFill>
            </a:endParaRPr>
          </a:p>
          <a:p>
            <a:pPr marL="457200" lvl="1" indent="0" algn="just">
              <a:buNone/>
            </a:pPr>
            <a:r>
              <a:rPr lang="en-US" b="1" dirty="0" smtClean="0">
                <a:solidFill>
                  <a:schemeClr val="bg1"/>
                </a:solidFill>
              </a:rPr>
              <a:t>YEAR: 2014/2015</a:t>
            </a:r>
            <a:endParaRPr lang="en-US" b="1" dirty="0" smtClean="0">
              <a:solidFill>
                <a:schemeClr val="bg1"/>
              </a:solidFill>
            </a:endParaRPr>
          </a:p>
          <a:p>
            <a:pPr marL="457200" lvl="1" indent="0" algn="just">
              <a:buNone/>
            </a:pPr>
            <a:r>
              <a:rPr lang="en-US" b="1" dirty="0" smtClean="0">
                <a:solidFill>
                  <a:schemeClr val="bg1"/>
                </a:solidFill>
              </a:rPr>
              <a:t>PROJECT</a:t>
            </a:r>
            <a:r>
              <a:rPr lang="en-US" b="1" dirty="0" smtClean="0">
                <a:solidFill>
                  <a:schemeClr val="bg1"/>
                </a:solidFill>
              </a:rPr>
              <a:t>:  Community Engagement </a:t>
            </a:r>
          </a:p>
          <a:p>
            <a:pPr marL="457200" lvl="1" indent="0" algn="just">
              <a:buNone/>
            </a:pPr>
            <a:r>
              <a:rPr lang="en-US" b="1" dirty="0" smtClean="0">
                <a:solidFill>
                  <a:schemeClr val="bg1"/>
                </a:solidFill>
              </a:rPr>
              <a:t>DONORS: United Nations Mission for Ebola Emergency Response ( UNMEER</a:t>
            </a:r>
            <a:r>
              <a:rPr lang="en-US" b="1" dirty="0" smtClean="0">
                <a:solidFill>
                  <a:schemeClr val="bg1"/>
                </a:solidFill>
              </a:rPr>
              <a:t>)</a:t>
            </a:r>
            <a:endParaRPr lang="en-US" b="1" dirty="0" smtClean="0">
              <a:solidFill>
                <a:schemeClr val="bg1"/>
              </a:solidFill>
            </a:endParaRPr>
          </a:p>
          <a:p>
            <a:pPr marL="457200" lvl="1" indent="0" algn="just">
              <a:buNone/>
            </a:pPr>
            <a:r>
              <a:rPr lang="en-US" b="1" dirty="0" smtClean="0">
                <a:solidFill>
                  <a:schemeClr val="bg1"/>
                </a:solidFill>
              </a:rPr>
              <a:t>Brief summary: </a:t>
            </a:r>
            <a:r>
              <a:rPr lang="en-US" i="1" dirty="0" smtClean="0">
                <a:solidFill>
                  <a:schemeClr val="bg1"/>
                </a:solidFill>
              </a:rPr>
              <a:t>With the funding from UNMEER, Peace Links Liberia trained and engaged 200 key community stakeholders and local authorities as Post Ebola </a:t>
            </a:r>
            <a:r>
              <a:rPr lang="en-US" i="1" dirty="0">
                <a:solidFill>
                  <a:schemeClr val="bg1"/>
                </a:solidFill>
              </a:rPr>
              <a:t>p</a:t>
            </a:r>
            <a:r>
              <a:rPr lang="en-US" i="1" dirty="0" smtClean="0">
                <a:solidFill>
                  <a:schemeClr val="bg1"/>
                </a:solidFill>
              </a:rPr>
              <a:t>eace-building agents and border monitors to address and challenge stigma, misconceptions associated to the crisis and facilitate dialogues and mediation between affected communities, families and individuals. The project also trained 90 youth as Peer Educators to create awareness on Ebola,  Peace and reconciliation in four districts in Lofa county, Liberia </a:t>
            </a:r>
            <a:endParaRPr lang="en-US" i="1" dirty="0" smtClean="0">
              <a:solidFill>
                <a:schemeClr val="bg1"/>
              </a:solidFill>
            </a:endParaRPr>
          </a:p>
          <a:p>
            <a:pPr marL="0" indent="0">
              <a:buNone/>
            </a:pPr>
            <a:endParaRPr lang="en-US" dirty="0"/>
          </a:p>
        </p:txBody>
      </p:sp>
      <p:sp>
        <p:nvSpPr>
          <p:cNvPr id="5" name="TextBox 4"/>
          <p:cNvSpPr txBox="1"/>
          <p:nvPr/>
        </p:nvSpPr>
        <p:spPr>
          <a:xfrm>
            <a:off x="7817476" y="1171978"/>
            <a:ext cx="4069724" cy="3103809"/>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043" y="2892144"/>
            <a:ext cx="3832179" cy="28741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1782" y="0"/>
            <a:ext cx="870217" cy="926646"/>
          </a:xfrm>
          <a:prstGeom prst="rect">
            <a:avLst/>
          </a:prstGeom>
        </p:spPr>
      </p:pic>
    </p:spTree>
    <p:extLst>
      <p:ext uri="{BB962C8B-B14F-4D97-AF65-F5344CB8AC3E}">
        <p14:creationId xmlns:p14="http://schemas.microsoft.com/office/powerpoint/2010/main" val="2440605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752</Words>
  <Application>Microsoft Office PowerPoint</Application>
  <PresentationFormat>Widescreen</PresentationFormat>
  <Paragraphs>165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PEACE LINKS LIBERIA</vt:lpstr>
      <vt:lpstr>OUR MISSION STATMENT</vt:lpstr>
      <vt:lpstr>PowerPoint Presentation</vt:lpstr>
      <vt:lpstr>WHERE WE WORK?</vt:lpstr>
      <vt:lpstr>OUR THERMATIC PROGRAMS</vt:lpstr>
      <vt:lpstr>HOW WE WORK ( STRATEGIES): </vt:lpstr>
      <vt:lpstr>           Some past projects </vt:lpstr>
      <vt:lpstr>           Some past project cont.….</vt:lpstr>
      <vt:lpstr>           Some past project cont.….</vt:lpstr>
      <vt:lpstr>           Some past project cont.….</vt:lpstr>
      <vt:lpstr>           Some past project cont.….</vt:lpstr>
      <vt:lpstr>OUR STAFF: </vt:lpstr>
      <vt:lpstr>OUR STAFF Cont…</vt:lpstr>
      <vt:lpstr>OUR CONTACTS: </vt:lpstr>
      <vt:lpstr>We are: </vt:lpstr>
    </vt:vector>
  </TitlesOfParts>
  <Company>UN/MONUSCO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 LINKS LIBERIA</dc:title>
  <dc:creator>Mohammed B Kamara</dc:creator>
  <cp:lastModifiedBy>Mohammed B Kamara</cp:lastModifiedBy>
  <cp:revision>68</cp:revision>
  <dcterms:created xsi:type="dcterms:W3CDTF">2017-03-10T14:06:42Z</dcterms:created>
  <dcterms:modified xsi:type="dcterms:W3CDTF">2017-03-12T20:34:42Z</dcterms:modified>
</cp:coreProperties>
</file>